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3" r:id="rId4"/>
    <p:sldId id="258" r:id="rId5"/>
    <p:sldId id="257" r:id="rId6"/>
    <p:sldId id="270" r:id="rId7"/>
    <p:sldId id="268" r:id="rId8"/>
    <p:sldId id="265" r:id="rId9"/>
    <p:sldId id="271" r:id="rId10"/>
    <p:sldId id="266" r:id="rId11"/>
    <p:sldId id="260" r:id="rId12"/>
    <p:sldId id="259" r:id="rId13"/>
    <p:sldId id="264" r:id="rId14"/>
    <p:sldId id="262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F6823C-5B51-4EAA-875B-8B78346FDE92}">
          <p14:sldIdLst>
            <p14:sldId id="256"/>
            <p14:sldId id="269"/>
            <p14:sldId id="263"/>
            <p14:sldId id="258"/>
            <p14:sldId id="257"/>
            <p14:sldId id="270"/>
            <p14:sldId id="268"/>
            <p14:sldId id="265"/>
            <p14:sldId id="271"/>
            <p14:sldId id="266"/>
            <p14:sldId id="260"/>
            <p14:sldId id="259"/>
            <p14:sldId id="264"/>
            <p14:sldId id="262"/>
            <p14:sldId id="267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D6C56-09BC-48C4-BFAC-F8AD7C7D73C1}" type="datetimeFigureOut">
              <a:rPr lang="en-US" smtClean="0"/>
              <a:t>09/22/2020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D756A-D258-4BD8-AFF4-62F3F19D3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73C87-F38B-405F-AEB0-F8A97E96800E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41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8" y="725488"/>
            <a:ext cx="6416675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 tool to help probe effectively</a:t>
            </a:r>
            <a:r>
              <a:rPr lang="en-US" baseline="0" dirty="0"/>
              <a:t> is the STAR models which can also help the candidate communicate his/her experience and verify their responses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Once a behavioral based question is asked, there are 4 elements that employer should look at to help determine the validity of candidate’s answer.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/>
              <a:t>Situation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/>
              <a:t>Task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/>
              <a:t>Action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/>
              <a:t>Result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aim of interviewer, is to ask specific behavioral based questions to help candidates respond in the STAR framework.</a:t>
            </a:r>
          </a:p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7CDBF-B4DC-45F9-8272-5F91CC3C49D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02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9226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cflearnfree.org/interviewingskills/what-to-prepare-before-an-interview/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Job Seeking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Sharing Session</a:t>
            </a:r>
          </a:p>
        </p:txBody>
      </p:sp>
    </p:spTree>
    <p:extLst>
      <p:ext uri="{BB962C8B-B14F-4D97-AF65-F5344CB8AC3E}">
        <p14:creationId xmlns:p14="http://schemas.microsoft.com/office/powerpoint/2010/main" val="334272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2841" y="1434874"/>
            <a:ext cx="83915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model is a framework to present information that reveals skills, knowledge and approach to situations at work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325975" y="2522739"/>
            <a:ext cx="6310430" cy="7315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Aft>
                <a:spcPts val="300"/>
              </a:spcAft>
              <a:buClr>
                <a:srgbClr val="000066"/>
              </a:buClr>
              <a:buSzPct val="100000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specific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context?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25975" y="3357584"/>
            <a:ext cx="6310430" cy="7315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Aft>
                <a:spcPts val="300"/>
              </a:spcAft>
              <a:buClr>
                <a:srgbClr val="000066"/>
              </a:buClr>
              <a:buSzPct val="100000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your responsibility 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task? </a:t>
            </a:r>
          </a:p>
          <a:p>
            <a:pPr algn="ctr" eaLnBrk="0" hangingPunct="0">
              <a:spcAft>
                <a:spcPts val="300"/>
              </a:spcAft>
              <a:buClr>
                <a:srgbClr val="000066"/>
              </a:buClr>
              <a:buSzPct val="100000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challenges did you face? 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325975" y="4182898"/>
            <a:ext cx="6310430" cy="73152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600" dirty="0">
                <a:solidFill>
                  <a:srgbClr val="007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600" b="1" dirty="0">
                <a:solidFill>
                  <a:srgbClr val="007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sz="1600" dirty="0">
                <a:solidFill>
                  <a:srgbClr val="007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did you take?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1062841" y="2521630"/>
            <a:ext cx="1771073" cy="640080"/>
          </a:xfrm>
          <a:prstGeom prst="homePlate">
            <a:avLst>
              <a:gd name="adj" fmla="val 33575"/>
            </a:avLst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CA" b="1" dirty="0">
                <a:solidFill>
                  <a:srgbClr val="FFFFFF"/>
                </a:solidFill>
              </a:rPr>
              <a:t>Situation</a:t>
            </a:r>
          </a:p>
        </p:txBody>
      </p:sp>
      <p:sp>
        <p:nvSpPr>
          <p:cNvPr id="14" name="Pentagon 13"/>
          <p:cNvSpPr/>
          <p:nvPr/>
        </p:nvSpPr>
        <p:spPr bwMode="auto">
          <a:xfrm>
            <a:off x="1062841" y="3338522"/>
            <a:ext cx="1771073" cy="640080"/>
          </a:xfrm>
          <a:prstGeom prst="homePlate">
            <a:avLst>
              <a:gd name="adj" fmla="val 33575"/>
            </a:avLst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CA" b="1" dirty="0">
                <a:solidFill>
                  <a:srgbClr val="FFFFFF"/>
                </a:solidFill>
              </a:rPr>
              <a:t>Task</a:t>
            </a:r>
          </a:p>
        </p:txBody>
      </p:sp>
      <p:sp>
        <p:nvSpPr>
          <p:cNvPr id="15" name="Pentagon 14"/>
          <p:cNvSpPr/>
          <p:nvPr/>
        </p:nvSpPr>
        <p:spPr bwMode="auto">
          <a:xfrm>
            <a:off x="1030257" y="4173367"/>
            <a:ext cx="1771073" cy="640080"/>
          </a:xfrm>
          <a:prstGeom prst="homePlate">
            <a:avLst>
              <a:gd name="adj" fmla="val 33575"/>
            </a:avLst>
          </a:prstGeom>
          <a:solidFill>
            <a:schemeClr val="accent5"/>
          </a:solidFill>
          <a:ln w="63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CA" b="1" dirty="0">
                <a:solidFill>
                  <a:srgbClr val="FFFFFF"/>
                </a:solidFill>
              </a:rPr>
              <a:t>Action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325975" y="5011287"/>
            <a:ext cx="6310430" cy="7315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was the </a:t>
            </a:r>
            <a:r>
              <a:rPr lang="en-US" b="1" dirty="0">
                <a:solidFill>
                  <a:srgbClr val="000000"/>
                </a:solidFill>
              </a:rPr>
              <a:t>RESULT</a:t>
            </a:r>
            <a:r>
              <a:rPr lang="en-US" dirty="0">
                <a:solidFill>
                  <a:srgbClr val="000000"/>
                </a:solidFill>
              </a:rPr>
              <a:t>? What did you learn from this experience?</a:t>
            </a:r>
          </a:p>
        </p:txBody>
      </p:sp>
      <p:sp>
        <p:nvSpPr>
          <p:cNvPr id="17" name="Pentagon 16"/>
          <p:cNvSpPr/>
          <p:nvPr/>
        </p:nvSpPr>
        <p:spPr bwMode="auto">
          <a:xfrm>
            <a:off x="1030256" y="5008212"/>
            <a:ext cx="1771073" cy="640080"/>
          </a:xfrm>
          <a:prstGeom prst="homePlate">
            <a:avLst>
              <a:gd name="adj" fmla="val 33575"/>
            </a:avLst>
          </a:prstGeom>
          <a:solidFill>
            <a:schemeClr val="tx1">
              <a:lumMod val="95000"/>
              <a:lumOff val="5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CA" b="1" dirty="0">
                <a:solidFill>
                  <a:srgbClr val="FFFFFF"/>
                </a:solidFill>
              </a:rPr>
              <a:t>Result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1062841" y="344058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Model Methodology</a:t>
            </a:r>
          </a:p>
        </p:txBody>
      </p:sp>
    </p:spTree>
    <p:extLst>
      <p:ext uri="{BB962C8B-B14F-4D97-AF65-F5344CB8AC3E}">
        <p14:creationId xmlns:p14="http://schemas.microsoft.com/office/powerpoint/2010/main" val="9373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6345"/>
            <a:ext cx="9361815" cy="1320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choose top 4 traits you look for during a job interview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290813"/>
            <a:ext cx="4308552" cy="76039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Candidate understanding of the company/firm and what it does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730597" y="2290815"/>
            <a:ext cx="4308552" cy="7603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Candidate possess career goals and direction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77334" y="3362426"/>
            <a:ext cx="4308552" cy="7796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Candidate exhibits ambition and passion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5730597" y="3362426"/>
            <a:ext cx="4308552" cy="7796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Candidate demonstrates leadership abilities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677334" y="4453289"/>
            <a:ext cx="4308552" cy="8694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Candidate displays confidence about who they are and what they bring to the company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677334" y="5661260"/>
            <a:ext cx="4308552" cy="7796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Candidate capability of exercising ethical judgement and integrity</a:t>
            </a:r>
            <a:endParaRPr lang="en-US" b="1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5730597" y="4453288"/>
            <a:ext cx="4308552" cy="8694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  <a:p>
            <a:pPr algn="ctr"/>
            <a:r>
              <a:rPr lang="en-US" b="1" dirty="0"/>
              <a:t>Candidate attitude and body language</a:t>
            </a:r>
          </a:p>
          <a:p>
            <a:pPr algn="ctr"/>
            <a:endParaRPr lang="en-US" b="1" dirty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5730597" y="5661260"/>
            <a:ext cx="4308552" cy="7796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Candidate ability to communicate in English</a:t>
            </a:r>
          </a:p>
        </p:txBody>
      </p:sp>
    </p:spTree>
    <p:extLst>
      <p:ext uri="{BB962C8B-B14F-4D97-AF65-F5344CB8AC3E}">
        <p14:creationId xmlns:p14="http://schemas.microsoft.com/office/powerpoint/2010/main" val="305852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33" y="448953"/>
            <a:ext cx="8183960" cy="589792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flipH="1">
            <a:off x="6936606" y="4490334"/>
            <a:ext cx="1244868" cy="574307"/>
          </a:xfrm>
          <a:prstGeom prst="wedgeEllipseCallout">
            <a:avLst>
              <a:gd name="adj1" fmla="val 64818"/>
              <a:gd name="adj2" fmla="val 5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63.64%</a:t>
            </a:r>
          </a:p>
        </p:txBody>
      </p:sp>
      <p:sp>
        <p:nvSpPr>
          <p:cNvPr id="8" name="Oval Callout 7"/>
          <p:cNvSpPr/>
          <p:nvPr/>
        </p:nvSpPr>
        <p:spPr>
          <a:xfrm flipH="1">
            <a:off x="7897526" y="3660281"/>
            <a:ext cx="1341121" cy="589295"/>
          </a:xfrm>
          <a:prstGeom prst="wedgeEllipseCallout">
            <a:avLst>
              <a:gd name="adj1" fmla="val 64818"/>
              <a:gd name="adj2" fmla="val 5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78.18%</a:t>
            </a:r>
            <a:endParaRPr lang="en-US" b="1" dirty="0"/>
          </a:p>
        </p:txBody>
      </p:sp>
      <p:sp>
        <p:nvSpPr>
          <p:cNvPr id="9" name="Oval Callout 8"/>
          <p:cNvSpPr/>
          <p:nvPr/>
        </p:nvSpPr>
        <p:spPr>
          <a:xfrm flipH="1">
            <a:off x="7764378" y="2758588"/>
            <a:ext cx="1167866" cy="660935"/>
          </a:xfrm>
          <a:prstGeom prst="wedgeEllipseCallout">
            <a:avLst>
              <a:gd name="adj1" fmla="val 64818"/>
              <a:gd name="adj2" fmla="val 5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76.36%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6599719" y="1562976"/>
            <a:ext cx="1259307" cy="660935"/>
          </a:xfrm>
          <a:prstGeom prst="wedgeEllipseCallout">
            <a:avLst>
              <a:gd name="adj1" fmla="val 64818"/>
              <a:gd name="adj2" fmla="val 5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58.18%</a:t>
            </a:r>
          </a:p>
        </p:txBody>
      </p:sp>
    </p:spTree>
    <p:extLst>
      <p:ext uri="{BB962C8B-B14F-4D97-AF65-F5344CB8AC3E}">
        <p14:creationId xmlns:p14="http://schemas.microsoft.com/office/powerpoint/2010/main" val="54302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37" y="96831"/>
            <a:ext cx="10608290" cy="97885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choose 4 actions that candidate did during the interview process that you find disturbing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82" y="1693688"/>
            <a:ext cx="9737201" cy="47741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5982" y="1722921"/>
            <a:ext cx="2670216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Displaying a lack of confidence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25158" y="4361087"/>
            <a:ext cx="3186853" cy="8959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Dressing inappropriately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97960" y="1725571"/>
            <a:ext cx="2670217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Failing to maintain a professional appearance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25158" y="5572670"/>
            <a:ext cx="3186854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Appearing arrogant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19939" y="1717005"/>
            <a:ext cx="2712181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Exhibiting bad manners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63282" y="4361087"/>
            <a:ext cx="3195587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Answering a mobile phone or text during the interview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5982" y="3016116"/>
            <a:ext cx="2670216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Focusing on salary &amp; benefits instead of the job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97960" y="3016115"/>
            <a:ext cx="2670217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 late or way too early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18585" y="3016114"/>
            <a:ext cx="2713535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Talking Too Much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63282" y="5591920"/>
            <a:ext cx="3195587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Blaming others for their mistakes</a:t>
            </a:r>
          </a:p>
        </p:txBody>
      </p:sp>
    </p:spTree>
    <p:extLst>
      <p:ext uri="{BB962C8B-B14F-4D97-AF65-F5344CB8AC3E}">
        <p14:creationId xmlns:p14="http://schemas.microsoft.com/office/powerpoint/2010/main" val="118241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309" y="573590"/>
            <a:ext cx="6902160" cy="609190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7063336" y="1376413"/>
            <a:ext cx="1252889" cy="652914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81.82%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5925065" y="4831881"/>
            <a:ext cx="1252889" cy="677089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63.64%</a:t>
            </a:r>
            <a:endParaRPr lang="en-US" sz="1400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5925065" y="3752247"/>
            <a:ext cx="1252889" cy="677089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63.64%</a:t>
            </a:r>
            <a:endParaRPr lang="en-US" sz="1400" dirty="0"/>
          </a:p>
        </p:txBody>
      </p:sp>
      <p:sp>
        <p:nvSpPr>
          <p:cNvPr id="13" name="Oval Callout 12"/>
          <p:cNvSpPr/>
          <p:nvPr/>
        </p:nvSpPr>
        <p:spPr>
          <a:xfrm flipH="1">
            <a:off x="5990834" y="5678905"/>
            <a:ext cx="1252889" cy="571154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555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7469"/>
            <a:ext cx="8861302" cy="997819"/>
          </a:xfrm>
        </p:spPr>
        <p:txBody>
          <a:bodyPr/>
          <a:lstStyle/>
          <a:p>
            <a:r>
              <a:rPr lang="en-US" dirty="0"/>
              <a:t>Let’s Practice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18154"/>
              </p:ext>
            </p:extLst>
          </p:nvPr>
        </p:nvGraphicFramePr>
        <p:xfrm>
          <a:off x="677334" y="1690578"/>
          <a:ext cx="8661412" cy="334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1412">
                  <a:extLst>
                    <a:ext uri="{9D8B030D-6E8A-4147-A177-3AD203B41FA5}">
                      <a16:colId xmlns:a16="http://schemas.microsoft.com/office/drawing/2014/main" val="3543007106"/>
                    </a:ext>
                  </a:extLst>
                </a:gridCol>
              </a:tblGrid>
              <a:tr h="4511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062587"/>
                  </a:ext>
                </a:extLst>
              </a:tr>
              <a:tr h="51643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 a situation where you used your leadership skills to solve a problem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84774"/>
                  </a:ext>
                </a:extLst>
              </a:tr>
              <a:tr h="45739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Tell me about something you accomplished that you are proud of.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025"/>
                  </a:ext>
                </a:extLst>
              </a:tr>
              <a:tr h="45739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Give an example of a goal you reached and tell me how you achieved it.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24607"/>
                  </a:ext>
                </a:extLst>
              </a:tr>
              <a:tr h="45739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Give an example of how you worked on a team.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113536"/>
                  </a:ext>
                </a:extLst>
              </a:tr>
              <a:tr h="55232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Tell me about a mistake you made at school or work, and what you learned from it.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7210"/>
                  </a:ext>
                </a:extLst>
              </a:tr>
              <a:tr h="45739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Why did you select your college or university?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68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8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3815"/>
          </a:xfrm>
        </p:spPr>
        <p:txBody>
          <a:bodyPr/>
          <a:lstStyle/>
          <a:p>
            <a:r>
              <a:rPr lang="en-US" dirty="0"/>
              <a:t>Career Advices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77335" y="1892083"/>
            <a:ext cx="3000396" cy="895149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7520" y="2016491"/>
            <a:ext cx="2735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dirty="0"/>
              <a:t>Work hard, ask when uncertain, never assume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314079" y="1390849"/>
            <a:ext cx="3163146" cy="895149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4303825" y="2900456"/>
            <a:ext cx="3201647" cy="1226503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8158448" y="2601325"/>
            <a:ext cx="1679013" cy="988849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29955" y="2814365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Be humble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2506" y="3095750"/>
            <a:ext cx="3006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E48"/>
                </a:solidFill>
                <a:latin typeface="National2"/>
              </a:rPr>
              <a:t>Be passionate and well rounded about your given assignment in your first job.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6718" y="3838444"/>
            <a:ext cx="2845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E48"/>
                </a:solidFill>
                <a:latin typeface="National2"/>
              </a:rPr>
              <a:t>Do not be afraid to make mistake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77334" y="3659787"/>
            <a:ext cx="2768510" cy="895149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55255" y="1529358"/>
            <a:ext cx="2921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E48"/>
                </a:solidFill>
                <a:latin typeface="National2"/>
              </a:rPr>
              <a:t>Be open minded, be patient, listen &amp; learn from others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8221736" y="4554936"/>
            <a:ext cx="1340645" cy="787098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01191" y="4740980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 active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7334" y="5110312"/>
            <a:ext cx="3257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E48"/>
              </a:solidFill>
              <a:latin typeface="National2"/>
            </a:endParaRPr>
          </a:p>
          <a:p>
            <a:pPr fontAlgn="t"/>
            <a:r>
              <a:rPr lang="en-US" dirty="0">
                <a:solidFill>
                  <a:srgbClr val="333E48"/>
                </a:solidFill>
                <a:latin typeface="National2"/>
              </a:rPr>
              <a:t>Be passionate and driven to learn many things as you can. </a:t>
            </a:r>
            <a:endParaRPr lang="en-US" b="0" i="0" u="none" strike="noStrike" dirty="0">
              <a:solidFill>
                <a:srgbClr val="333E48"/>
              </a:solidFill>
              <a:effectLst/>
              <a:latin typeface="National2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36147" y="5177674"/>
            <a:ext cx="3378141" cy="992710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32380" y="4734067"/>
            <a:ext cx="3513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dirty="0">
                <a:solidFill>
                  <a:srgbClr val="333E48"/>
                </a:solidFill>
                <a:latin typeface="National2"/>
              </a:rPr>
              <a:t>Have purpose and passion, find a job that would serve them </a:t>
            </a:r>
            <a:endParaRPr lang="en-US" b="0" i="0" u="none" strike="noStrike" dirty="0">
              <a:solidFill>
                <a:srgbClr val="333E48"/>
              </a:solidFill>
              <a:effectLst/>
              <a:latin typeface="National2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332380" y="4560877"/>
            <a:ext cx="3378141" cy="992710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434494" y="1168221"/>
            <a:ext cx="1679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E48"/>
                </a:solidFill>
                <a:latin typeface="National2"/>
              </a:rPr>
              <a:t>Attitude is everything </a:t>
            </a:r>
            <a:endParaRPr lang="en-US" b="1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8301191" y="1002619"/>
            <a:ext cx="1664084" cy="1053477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Overview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Applying for Job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Preparing for interviews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The interview experience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Career Advices</a:t>
            </a:r>
          </a:p>
          <a:p>
            <a:endParaRPr lang="en-US" altLang="en-US" sz="2800" dirty="0">
              <a:latin typeface="Arial" panose="020B0604020202020204" pitchFamily="34" charset="0"/>
            </a:endParaRPr>
          </a:p>
          <a:p>
            <a:endParaRPr lang="en-US" altLang="en-US" sz="4000" dirty="0">
              <a:latin typeface="Arial" panose="020B0604020202020204" pitchFamily="34" charset="0"/>
            </a:endParaRPr>
          </a:p>
          <a:p>
            <a:endParaRPr lang="en-US" altLang="en-US" sz="4000" dirty="0">
              <a:latin typeface="Arial" panose="020B0604020202020204" pitchFamily="34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09" y="1930400"/>
            <a:ext cx="4679950" cy="31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6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64" y="327673"/>
            <a:ext cx="9871954" cy="978851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skills do you seek in your fresh graduate recruits? (please choose top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017" y="1693688"/>
            <a:ext cx="9737201" cy="47741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5982" y="1722921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Leadership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02618" y="4361087"/>
            <a:ext cx="2521819" cy="8959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97960" y="1725571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Teamwork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02619" y="5572670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 proficiency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19939" y="1717005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Analytical thinking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65696" y="4367447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Creative Problem Solving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5982" y="3016116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Technical/Legal Knowledge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97960" y="3016115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Initiative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18585" y="3016114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Interpersonal skills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65696" y="5591920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Communication Skill</a:t>
            </a:r>
          </a:p>
        </p:txBody>
      </p:sp>
    </p:spTree>
    <p:extLst>
      <p:ext uri="{BB962C8B-B14F-4D97-AF65-F5344CB8AC3E}">
        <p14:creationId xmlns:p14="http://schemas.microsoft.com/office/powerpoint/2010/main" val="307982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156" y="671772"/>
            <a:ext cx="6968691" cy="590429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6296517" y="1684421"/>
            <a:ext cx="1268940" cy="579929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67.27%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5988237" y="3252428"/>
            <a:ext cx="1123224" cy="613617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60%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6537954" y="827772"/>
            <a:ext cx="1268133" cy="643395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70.91</a:t>
            </a:r>
            <a:r>
              <a:rPr lang="en-US" sz="1600" dirty="0"/>
              <a:t>%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5630497" y="2608446"/>
            <a:ext cx="1164937" cy="606695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56.36%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822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85344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for a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3194"/>
            <a:ext cx="9958582" cy="5644806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Use a Professional Email Address</a:t>
            </a:r>
          </a:p>
          <a:p>
            <a:pPr marL="0" indent="0"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Write an Informative Subject Line</a:t>
            </a:r>
          </a:p>
          <a:p>
            <a:pPr marL="0" indent="0">
              <a:buNone/>
              <a:tabLst>
                <a:tab pos="346075" algn="l"/>
              </a:tabLst>
            </a:pP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	Subject: Name of Applicant – Name of Position, Job Reference Number/Job Applied</a:t>
            </a:r>
          </a:p>
          <a:p>
            <a:pPr marL="0" indent="0">
              <a:buNone/>
              <a:tabLst>
                <a:tab pos="346075" algn="l"/>
              </a:tabLst>
            </a:pP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Be Focused and Brief</a:t>
            </a:r>
          </a:p>
          <a:p>
            <a:pPr marL="346075" indent="-346075">
              <a:buNone/>
            </a:pP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	“I came across a very exciting position on your job portal that I believe fits me perfectly. I am interested in applying for the position of Legal Officer (Job Reference Number A123) at Sony Electronics”</a:t>
            </a:r>
          </a:p>
          <a:p>
            <a:pPr marL="346075" indent="-346075">
              <a:buNone/>
            </a:pP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Use Only a Formal Greeting and Closing</a:t>
            </a:r>
          </a:p>
          <a:p>
            <a:pPr marL="0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Dear Mr./Ms. Last Name, Dear Sir/Madam -  Sincerely, Regards</a:t>
            </a:r>
          </a:p>
          <a:p>
            <a:pPr marL="0" indent="0"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Include a Professional Electronic Signature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Your Name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Your Address - Your Email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Your Phone Number</a:t>
            </a:r>
          </a:p>
          <a:p>
            <a:pPr marL="0" indent="0"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Always Add Relevant Attachments</a:t>
            </a:r>
          </a:p>
          <a:p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Double Check Everything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755994"/>
            <a:ext cx="1882947" cy="196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CV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524000" y="4932634"/>
            <a:ext cx="6184816" cy="1840640"/>
          </a:xfrm>
          <a:custGeom>
            <a:avLst/>
            <a:gdLst>
              <a:gd name="T0" fmla="*/ 4422 w 4637"/>
              <a:gd name="T1" fmla="*/ 0 h 1380"/>
              <a:gd name="T2" fmla="*/ 588 w 4637"/>
              <a:gd name="T3" fmla="*/ 0 h 1380"/>
              <a:gd name="T4" fmla="*/ 0 w 4637"/>
              <a:gd name="T5" fmla="*/ 156 h 1380"/>
              <a:gd name="T6" fmla="*/ 0 w 4637"/>
              <a:gd name="T7" fmla="*/ 1380 h 1380"/>
              <a:gd name="T8" fmla="*/ 588 w 4637"/>
              <a:gd name="T9" fmla="*/ 553 h 1380"/>
              <a:gd name="T10" fmla="*/ 4417 w 4637"/>
              <a:gd name="T11" fmla="*/ 553 h 1380"/>
              <a:gd name="T12" fmla="*/ 4637 w 4637"/>
              <a:gd name="T13" fmla="*/ 0 h 1380"/>
              <a:gd name="T14" fmla="*/ 4422 w 4637"/>
              <a:gd name="T15" fmla="*/ 0 h 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7" h="1380">
                <a:moveTo>
                  <a:pt x="4422" y="0"/>
                </a:moveTo>
                <a:lnTo>
                  <a:pt x="588" y="0"/>
                </a:lnTo>
                <a:lnTo>
                  <a:pt x="0" y="156"/>
                </a:lnTo>
                <a:lnTo>
                  <a:pt x="0" y="1380"/>
                </a:lnTo>
                <a:lnTo>
                  <a:pt x="588" y="553"/>
                </a:lnTo>
                <a:lnTo>
                  <a:pt x="4417" y="553"/>
                </a:lnTo>
                <a:lnTo>
                  <a:pt x="4637" y="0"/>
                </a:lnTo>
                <a:lnTo>
                  <a:pt x="4422" y="0"/>
                </a:lnTo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510468" y="963557"/>
            <a:ext cx="6187484" cy="1820633"/>
          </a:xfrm>
          <a:custGeom>
            <a:avLst/>
            <a:gdLst>
              <a:gd name="T0" fmla="*/ 4420 w 4639"/>
              <a:gd name="T1" fmla="*/ 1365 h 1365"/>
              <a:gd name="T2" fmla="*/ 4639 w 4639"/>
              <a:gd name="T3" fmla="*/ 819 h 1365"/>
              <a:gd name="T4" fmla="*/ 588 w 4639"/>
              <a:gd name="T5" fmla="*/ 819 h 1365"/>
              <a:gd name="T6" fmla="*/ 0 w 4639"/>
              <a:gd name="T7" fmla="*/ 0 h 1365"/>
              <a:gd name="T8" fmla="*/ 0 w 4639"/>
              <a:gd name="T9" fmla="*/ 982 h 1365"/>
              <a:gd name="T10" fmla="*/ 588 w 4639"/>
              <a:gd name="T11" fmla="*/ 1365 h 1365"/>
              <a:gd name="T12" fmla="*/ 4420 w 4639"/>
              <a:gd name="T13" fmla="*/ 1365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39" h="1365">
                <a:moveTo>
                  <a:pt x="4420" y="1365"/>
                </a:moveTo>
                <a:lnTo>
                  <a:pt x="4639" y="819"/>
                </a:lnTo>
                <a:lnTo>
                  <a:pt x="588" y="819"/>
                </a:lnTo>
                <a:lnTo>
                  <a:pt x="0" y="0"/>
                </a:lnTo>
                <a:lnTo>
                  <a:pt x="0" y="982"/>
                </a:lnTo>
                <a:lnTo>
                  <a:pt x="588" y="1365"/>
                </a:lnTo>
                <a:lnTo>
                  <a:pt x="4420" y="136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524000" y="2270377"/>
            <a:ext cx="6187484" cy="1229761"/>
          </a:xfrm>
          <a:custGeom>
            <a:avLst/>
            <a:gdLst>
              <a:gd name="T0" fmla="*/ 4420 w 4639"/>
              <a:gd name="T1" fmla="*/ 383 h 922"/>
              <a:gd name="T2" fmla="*/ 588 w 4639"/>
              <a:gd name="T3" fmla="*/ 383 h 922"/>
              <a:gd name="T4" fmla="*/ 0 w 4639"/>
              <a:gd name="T5" fmla="*/ 0 h 922"/>
              <a:gd name="T6" fmla="*/ 0 w 4639"/>
              <a:gd name="T7" fmla="*/ 678 h 922"/>
              <a:gd name="T8" fmla="*/ 588 w 4639"/>
              <a:gd name="T9" fmla="*/ 922 h 922"/>
              <a:gd name="T10" fmla="*/ 4424 w 4639"/>
              <a:gd name="T11" fmla="*/ 922 h 922"/>
              <a:gd name="T12" fmla="*/ 4639 w 4639"/>
              <a:gd name="T13" fmla="*/ 383 h 922"/>
              <a:gd name="T14" fmla="*/ 4420 w 4639"/>
              <a:gd name="T15" fmla="*/ 383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9" h="922">
                <a:moveTo>
                  <a:pt x="4420" y="383"/>
                </a:moveTo>
                <a:lnTo>
                  <a:pt x="588" y="383"/>
                </a:lnTo>
                <a:lnTo>
                  <a:pt x="0" y="0"/>
                </a:lnTo>
                <a:lnTo>
                  <a:pt x="0" y="678"/>
                </a:lnTo>
                <a:lnTo>
                  <a:pt x="588" y="922"/>
                </a:lnTo>
                <a:lnTo>
                  <a:pt x="4424" y="922"/>
                </a:lnTo>
                <a:lnTo>
                  <a:pt x="4639" y="383"/>
                </a:lnTo>
                <a:lnTo>
                  <a:pt x="4420" y="383"/>
                </a:lnTo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524000" y="4073669"/>
            <a:ext cx="6184816" cy="1067038"/>
          </a:xfrm>
          <a:custGeom>
            <a:avLst/>
            <a:gdLst>
              <a:gd name="T0" fmla="*/ 4420 w 4637"/>
              <a:gd name="T1" fmla="*/ 106 h 800"/>
              <a:gd name="T2" fmla="*/ 590 w 4637"/>
              <a:gd name="T3" fmla="*/ 106 h 800"/>
              <a:gd name="T4" fmla="*/ 0 w 4637"/>
              <a:gd name="T5" fmla="*/ 0 h 800"/>
              <a:gd name="T6" fmla="*/ 0 w 4637"/>
              <a:gd name="T7" fmla="*/ 800 h 800"/>
              <a:gd name="T8" fmla="*/ 588 w 4637"/>
              <a:gd name="T9" fmla="*/ 644 h 800"/>
              <a:gd name="T10" fmla="*/ 4422 w 4637"/>
              <a:gd name="T11" fmla="*/ 644 h 800"/>
              <a:gd name="T12" fmla="*/ 4637 w 4637"/>
              <a:gd name="T13" fmla="*/ 106 h 800"/>
              <a:gd name="T14" fmla="*/ 4420 w 4637"/>
              <a:gd name="T15" fmla="*/ 106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7" h="800">
                <a:moveTo>
                  <a:pt x="4420" y="106"/>
                </a:moveTo>
                <a:lnTo>
                  <a:pt x="590" y="106"/>
                </a:lnTo>
                <a:lnTo>
                  <a:pt x="0" y="0"/>
                </a:lnTo>
                <a:lnTo>
                  <a:pt x="0" y="800"/>
                </a:lnTo>
                <a:lnTo>
                  <a:pt x="588" y="644"/>
                </a:lnTo>
                <a:lnTo>
                  <a:pt x="4422" y="644"/>
                </a:lnTo>
                <a:lnTo>
                  <a:pt x="4637" y="106"/>
                </a:lnTo>
                <a:lnTo>
                  <a:pt x="4420" y="106"/>
                </a:ln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1524001" y="3174690"/>
            <a:ext cx="6182149" cy="1040362"/>
          </a:xfrm>
          <a:custGeom>
            <a:avLst/>
            <a:gdLst>
              <a:gd name="T0" fmla="*/ 4424 w 4635"/>
              <a:gd name="T1" fmla="*/ 244 h 780"/>
              <a:gd name="T2" fmla="*/ 588 w 4635"/>
              <a:gd name="T3" fmla="*/ 244 h 780"/>
              <a:gd name="T4" fmla="*/ 0 w 4635"/>
              <a:gd name="T5" fmla="*/ 0 h 780"/>
              <a:gd name="T6" fmla="*/ 0 w 4635"/>
              <a:gd name="T7" fmla="*/ 674 h 780"/>
              <a:gd name="T8" fmla="*/ 590 w 4635"/>
              <a:gd name="T9" fmla="*/ 780 h 780"/>
              <a:gd name="T10" fmla="*/ 4420 w 4635"/>
              <a:gd name="T11" fmla="*/ 780 h 780"/>
              <a:gd name="T12" fmla="*/ 4635 w 4635"/>
              <a:gd name="T13" fmla="*/ 244 h 780"/>
              <a:gd name="T14" fmla="*/ 4424 w 4635"/>
              <a:gd name="T15" fmla="*/ 24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5" h="780">
                <a:moveTo>
                  <a:pt x="4424" y="244"/>
                </a:moveTo>
                <a:lnTo>
                  <a:pt x="588" y="244"/>
                </a:lnTo>
                <a:lnTo>
                  <a:pt x="0" y="0"/>
                </a:lnTo>
                <a:lnTo>
                  <a:pt x="0" y="674"/>
                </a:lnTo>
                <a:lnTo>
                  <a:pt x="590" y="780"/>
                </a:lnTo>
                <a:lnTo>
                  <a:pt x="4420" y="780"/>
                </a:lnTo>
                <a:lnTo>
                  <a:pt x="4635" y="244"/>
                </a:lnTo>
                <a:lnTo>
                  <a:pt x="4424" y="244"/>
                </a:ln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1037" y="2185105"/>
            <a:ext cx="4303650" cy="26096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Personal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Information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1038" y="2909005"/>
            <a:ext cx="3086473" cy="242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Education Background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1037" y="3632905"/>
            <a:ext cx="4303650" cy="242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Work Experiences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41037" y="4356805"/>
            <a:ext cx="4303650" cy="242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Skills: Certifications &amp; Organizations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1037" y="5080705"/>
            <a:ext cx="4696909" cy="242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Honors / Awards</a:t>
            </a:r>
          </a:p>
        </p:txBody>
      </p:sp>
      <p:grpSp>
        <p:nvGrpSpPr>
          <p:cNvPr id="14" name="Group 501"/>
          <p:cNvGrpSpPr>
            <a:grpSpLocks noChangeAspect="1"/>
          </p:cNvGrpSpPr>
          <p:nvPr/>
        </p:nvGrpSpPr>
        <p:grpSpPr bwMode="auto">
          <a:xfrm>
            <a:off x="7763007" y="5161554"/>
            <a:ext cx="547619" cy="547619"/>
            <a:chOff x="3419" y="2995"/>
            <a:chExt cx="340" cy="340"/>
          </a:xfrm>
          <a:solidFill>
            <a:schemeClr val="accent6"/>
          </a:solidFill>
        </p:grpSpPr>
        <p:sp>
          <p:nvSpPr>
            <p:cNvPr id="15" name="Freeform 502"/>
            <p:cNvSpPr>
              <a:spLocks noEditPoints="1"/>
            </p:cNvSpPr>
            <p:nvPr/>
          </p:nvSpPr>
          <p:spPr bwMode="auto">
            <a:xfrm>
              <a:off x="3419" y="2995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03"/>
            <p:cNvSpPr>
              <a:spLocks noEditPoints="1"/>
            </p:cNvSpPr>
            <p:nvPr/>
          </p:nvSpPr>
          <p:spPr bwMode="auto">
            <a:xfrm>
              <a:off x="3483" y="3094"/>
              <a:ext cx="212" cy="141"/>
            </a:xfrm>
            <a:custGeom>
              <a:avLst/>
              <a:gdLst>
                <a:gd name="T0" fmla="*/ 234 w 320"/>
                <a:gd name="T1" fmla="*/ 89 h 213"/>
                <a:gd name="T2" fmla="*/ 220 w 320"/>
                <a:gd name="T3" fmla="*/ 32 h 213"/>
                <a:gd name="T4" fmla="*/ 245 w 320"/>
                <a:gd name="T5" fmla="*/ 21 h 213"/>
                <a:gd name="T6" fmla="*/ 192 w 320"/>
                <a:gd name="T7" fmla="*/ 11 h 213"/>
                <a:gd name="T8" fmla="*/ 192 w 320"/>
                <a:gd name="T9" fmla="*/ 32 h 213"/>
                <a:gd name="T10" fmla="*/ 193 w 320"/>
                <a:gd name="T11" fmla="*/ 43 h 213"/>
                <a:gd name="T12" fmla="*/ 114 w 320"/>
                <a:gd name="T13" fmla="*/ 21 h 213"/>
                <a:gd name="T14" fmla="*/ 138 w 320"/>
                <a:gd name="T15" fmla="*/ 11 h 213"/>
                <a:gd name="T16" fmla="*/ 106 w 320"/>
                <a:gd name="T17" fmla="*/ 0 h 213"/>
                <a:gd name="T18" fmla="*/ 72 w 320"/>
                <a:gd name="T19" fmla="*/ 86 h 213"/>
                <a:gd name="T20" fmla="*/ 0 w 320"/>
                <a:gd name="T21" fmla="*/ 149 h 213"/>
                <a:gd name="T22" fmla="*/ 128 w 320"/>
                <a:gd name="T23" fmla="*/ 149 h 213"/>
                <a:gd name="T24" fmla="*/ 98 w 320"/>
                <a:gd name="T25" fmla="*/ 75 h 213"/>
                <a:gd name="T26" fmla="*/ 160 w 320"/>
                <a:gd name="T27" fmla="*/ 160 h 213"/>
                <a:gd name="T28" fmla="*/ 193 w 320"/>
                <a:gd name="T29" fmla="*/ 160 h 213"/>
                <a:gd name="T30" fmla="*/ 320 w 320"/>
                <a:gd name="T31" fmla="*/ 149 h 213"/>
                <a:gd name="T32" fmla="*/ 106 w 320"/>
                <a:gd name="T33" fmla="*/ 149 h 213"/>
                <a:gd name="T34" fmla="*/ 21 w 320"/>
                <a:gd name="T35" fmla="*/ 149 h 213"/>
                <a:gd name="T36" fmla="*/ 66 w 320"/>
                <a:gd name="T37" fmla="*/ 107 h 213"/>
                <a:gd name="T38" fmla="*/ 61 w 320"/>
                <a:gd name="T39" fmla="*/ 160 h 213"/>
                <a:gd name="T40" fmla="*/ 74 w 320"/>
                <a:gd name="T41" fmla="*/ 152 h 213"/>
                <a:gd name="T42" fmla="*/ 106 w 320"/>
                <a:gd name="T43" fmla="*/ 149 h 213"/>
                <a:gd name="T44" fmla="*/ 193 w 320"/>
                <a:gd name="T45" fmla="*/ 139 h 213"/>
                <a:gd name="T46" fmla="*/ 202 w 320"/>
                <a:gd name="T47" fmla="*/ 75 h 213"/>
                <a:gd name="T48" fmla="*/ 238 w 320"/>
                <a:gd name="T49" fmla="*/ 139 h 213"/>
                <a:gd name="T50" fmla="*/ 226 w 320"/>
                <a:gd name="T51" fmla="*/ 118 h 213"/>
                <a:gd name="T52" fmla="*/ 157 w 320"/>
                <a:gd name="T53" fmla="*/ 127 h 213"/>
                <a:gd name="T54" fmla="*/ 184 w 320"/>
                <a:gd name="T55" fmla="*/ 64 h 213"/>
                <a:gd name="T56" fmla="*/ 256 w 320"/>
                <a:gd name="T57" fmla="*/ 192 h 213"/>
                <a:gd name="T58" fmla="*/ 256 w 320"/>
                <a:gd name="T59" fmla="*/ 160 h 213"/>
                <a:gd name="T60" fmla="*/ 265 w 320"/>
                <a:gd name="T61" fmla="*/ 144 h 213"/>
                <a:gd name="T62" fmla="*/ 256 w 320"/>
                <a:gd name="T63" fmla="*/ 107 h 213"/>
                <a:gd name="T64" fmla="*/ 256 w 320"/>
                <a:gd name="T65" fmla="*/ 19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213">
                  <a:moveTo>
                    <a:pt x="256" y="85"/>
                  </a:moveTo>
                  <a:cubicBezTo>
                    <a:pt x="248" y="85"/>
                    <a:pt x="241" y="87"/>
                    <a:pt x="234" y="89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34" y="32"/>
                    <a:pt x="234" y="32"/>
                    <a:pt x="234" y="32"/>
                  </a:cubicBezTo>
                  <a:cubicBezTo>
                    <a:pt x="240" y="32"/>
                    <a:pt x="245" y="27"/>
                    <a:pt x="245" y="21"/>
                  </a:cubicBezTo>
                  <a:cubicBezTo>
                    <a:pt x="245" y="15"/>
                    <a:pt x="240" y="11"/>
                    <a:pt x="234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86" y="11"/>
                    <a:pt x="181" y="15"/>
                    <a:pt x="181" y="21"/>
                  </a:cubicBezTo>
                  <a:cubicBezTo>
                    <a:pt x="181" y="27"/>
                    <a:pt x="186" y="32"/>
                    <a:pt x="192" y="32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34" y="21"/>
                    <a:pt x="138" y="17"/>
                    <a:pt x="138" y="11"/>
                  </a:cubicBezTo>
                  <a:cubicBezTo>
                    <a:pt x="138" y="5"/>
                    <a:pt x="134" y="0"/>
                    <a:pt x="12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2" y="0"/>
                    <a:pt x="98" y="3"/>
                    <a:pt x="96" y="8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69" y="86"/>
                    <a:pt x="67" y="85"/>
                    <a:pt x="64" y="85"/>
                  </a:cubicBezTo>
                  <a:cubicBezTo>
                    <a:pt x="28" y="85"/>
                    <a:pt x="0" y="114"/>
                    <a:pt x="0" y="149"/>
                  </a:cubicBezTo>
                  <a:cubicBezTo>
                    <a:pt x="0" y="185"/>
                    <a:pt x="28" y="213"/>
                    <a:pt x="64" y="213"/>
                  </a:cubicBezTo>
                  <a:cubicBezTo>
                    <a:pt x="99" y="213"/>
                    <a:pt x="128" y="185"/>
                    <a:pt x="128" y="149"/>
                  </a:cubicBezTo>
                  <a:cubicBezTo>
                    <a:pt x="128" y="124"/>
                    <a:pt x="113" y="103"/>
                    <a:pt x="92" y="92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151" y="155"/>
                    <a:pt x="151" y="155"/>
                    <a:pt x="151" y="155"/>
                  </a:cubicBezTo>
                  <a:cubicBezTo>
                    <a:pt x="153" y="158"/>
                    <a:pt x="156" y="160"/>
                    <a:pt x="16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198" y="190"/>
                    <a:pt x="224" y="213"/>
                    <a:pt x="256" y="213"/>
                  </a:cubicBezTo>
                  <a:cubicBezTo>
                    <a:pt x="291" y="213"/>
                    <a:pt x="320" y="185"/>
                    <a:pt x="320" y="149"/>
                  </a:cubicBezTo>
                  <a:cubicBezTo>
                    <a:pt x="320" y="114"/>
                    <a:pt x="291" y="85"/>
                    <a:pt x="256" y="85"/>
                  </a:cubicBezTo>
                  <a:close/>
                  <a:moveTo>
                    <a:pt x="106" y="149"/>
                  </a:moveTo>
                  <a:cubicBezTo>
                    <a:pt x="106" y="173"/>
                    <a:pt x="87" y="192"/>
                    <a:pt x="64" y="192"/>
                  </a:cubicBezTo>
                  <a:cubicBezTo>
                    <a:pt x="40" y="192"/>
                    <a:pt x="21" y="173"/>
                    <a:pt x="21" y="149"/>
                  </a:cubicBezTo>
                  <a:cubicBezTo>
                    <a:pt x="21" y="126"/>
                    <a:pt x="40" y="107"/>
                    <a:pt x="64" y="107"/>
                  </a:cubicBezTo>
                  <a:cubicBezTo>
                    <a:pt x="64" y="107"/>
                    <a:pt x="65" y="107"/>
                    <a:pt x="66" y="107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2" y="152"/>
                    <a:pt x="55" y="158"/>
                    <a:pt x="61" y="160"/>
                  </a:cubicBezTo>
                  <a:cubicBezTo>
                    <a:pt x="62" y="160"/>
                    <a:pt x="63" y="160"/>
                    <a:pt x="64" y="160"/>
                  </a:cubicBezTo>
                  <a:cubicBezTo>
                    <a:pt x="68" y="160"/>
                    <a:pt x="72" y="157"/>
                    <a:pt x="74" y="152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98" y="121"/>
                    <a:pt x="106" y="134"/>
                    <a:pt x="106" y="149"/>
                  </a:cubicBezTo>
                  <a:close/>
                  <a:moveTo>
                    <a:pt x="216" y="99"/>
                  </a:moveTo>
                  <a:cubicBezTo>
                    <a:pt x="204" y="109"/>
                    <a:pt x="195" y="123"/>
                    <a:pt x="193" y="139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202" y="75"/>
                    <a:pt x="202" y="75"/>
                    <a:pt x="202" y="75"/>
                  </a:cubicBezTo>
                  <a:lnTo>
                    <a:pt x="216" y="99"/>
                  </a:lnTo>
                  <a:close/>
                  <a:moveTo>
                    <a:pt x="238" y="139"/>
                  </a:moveTo>
                  <a:cubicBezTo>
                    <a:pt x="215" y="139"/>
                    <a:pt x="215" y="139"/>
                    <a:pt x="215" y="139"/>
                  </a:cubicBezTo>
                  <a:cubicBezTo>
                    <a:pt x="217" y="131"/>
                    <a:pt x="221" y="124"/>
                    <a:pt x="226" y="118"/>
                  </a:cubicBezTo>
                  <a:lnTo>
                    <a:pt x="238" y="139"/>
                  </a:lnTo>
                  <a:close/>
                  <a:moveTo>
                    <a:pt x="157" y="127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84" y="64"/>
                    <a:pt x="184" y="64"/>
                    <a:pt x="184" y="64"/>
                  </a:cubicBezTo>
                  <a:lnTo>
                    <a:pt x="157" y="127"/>
                  </a:lnTo>
                  <a:close/>
                  <a:moveTo>
                    <a:pt x="256" y="192"/>
                  </a:moveTo>
                  <a:cubicBezTo>
                    <a:pt x="236" y="192"/>
                    <a:pt x="219" y="178"/>
                    <a:pt x="215" y="160"/>
                  </a:cubicBezTo>
                  <a:cubicBezTo>
                    <a:pt x="256" y="160"/>
                    <a:pt x="256" y="160"/>
                    <a:pt x="256" y="160"/>
                  </a:cubicBezTo>
                  <a:cubicBezTo>
                    <a:pt x="259" y="160"/>
                    <a:pt x="263" y="158"/>
                    <a:pt x="265" y="155"/>
                  </a:cubicBezTo>
                  <a:cubicBezTo>
                    <a:pt x="267" y="151"/>
                    <a:pt x="267" y="147"/>
                    <a:pt x="265" y="144"/>
                  </a:cubicBezTo>
                  <a:cubicBezTo>
                    <a:pt x="245" y="108"/>
                    <a:pt x="245" y="108"/>
                    <a:pt x="245" y="108"/>
                  </a:cubicBezTo>
                  <a:cubicBezTo>
                    <a:pt x="248" y="107"/>
                    <a:pt x="252" y="107"/>
                    <a:pt x="256" y="107"/>
                  </a:cubicBezTo>
                  <a:cubicBezTo>
                    <a:pt x="279" y="107"/>
                    <a:pt x="298" y="126"/>
                    <a:pt x="298" y="149"/>
                  </a:cubicBezTo>
                  <a:cubicBezTo>
                    <a:pt x="298" y="173"/>
                    <a:pt x="279" y="192"/>
                    <a:pt x="256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853"/>
          <p:cNvGrpSpPr>
            <a:grpSpLocks noChangeAspect="1"/>
          </p:cNvGrpSpPr>
          <p:nvPr/>
        </p:nvGrpSpPr>
        <p:grpSpPr bwMode="auto">
          <a:xfrm>
            <a:off x="7763007" y="3659364"/>
            <a:ext cx="547619" cy="547619"/>
            <a:chOff x="5046" y="4010"/>
            <a:chExt cx="340" cy="340"/>
          </a:xfrm>
          <a:solidFill>
            <a:schemeClr val="accent2"/>
          </a:solidFill>
        </p:grpSpPr>
        <p:sp>
          <p:nvSpPr>
            <p:cNvPr id="18" name="Freeform 854"/>
            <p:cNvSpPr>
              <a:spLocks noEditPoints="1"/>
            </p:cNvSpPr>
            <p:nvPr/>
          </p:nvSpPr>
          <p:spPr bwMode="auto">
            <a:xfrm>
              <a:off x="5110" y="4088"/>
              <a:ext cx="212" cy="170"/>
            </a:xfrm>
            <a:custGeom>
              <a:avLst/>
              <a:gdLst>
                <a:gd name="T0" fmla="*/ 320 w 320"/>
                <a:gd name="T1" fmla="*/ 149 h 256"/>
                <a:gd name="T2" fmla="*/ 274 w 320"/>
                <a:gd name="T3" fmla="*/ 85 h 256"/>
                <a:gd name="T4" fmla="*/ 298 w 320"/>
                <a:gd name="T5" fmla="*/ 75 h 256"/>
                <a:gd name="T6" fmla="*/ 267 w 320"/>
                <a:gd name="T7" fmla="*/ 64 h 256"/>
                <a:gd name="T8" fmla="*/ 254 w 320"/>
                <a:gd name="T9" fmla="*/ 27 h 256"/>
                <a:gd name="T10" fmla="*/ 106 w 320"/>
                <a:gd name="T11" fmla="*/ 0 h 256"/>
                <a:gd name="T12" fmla="*/ 64 w 320"/>
                <a:gd name="T13" fmla="*/ 29 h 256"/>
                <a:gd name="T14" fmla="*/ 32 w 320"/>
                <a:gd name="T15" fmla="*/ 64 h 256"/>
                <a:gd name="T16" fmla="*/ 32 w 320"/>
                <a:gd name="T17" fmla="*/ 85 h 256"/>
                <a:gd name="T18" fmla="*/ 44 w 320"/>
                <a:gd name="T19" fmla="*/ 88 h 256"/>
                <a:gd name="T20" fmla="*/ 0 w 320"/>
                <a:gd name="T21" fmla="*/ 181 h 256"/>
                <a:gd name="T22" fmla="*/ 10 w 320"/>
                <a:gd name="T23" fmla="*/ 199 h 256"/>
                <a:gd name="T24" fmla="*/ 21 w 320"/>
                <a:gd name="T25" fmla="*/ 256 h 256"/>
                <a:gd name="T26" fmla="*/ 85 w 320"/>
                <a:gd name="T27" fmla="*/ 245 h 256"/>
                <a:gd name="T28" fmla="*/ 165 w 320"/>
                <a:gd name="T29" fmla="*/ 224 h 256"/>
                <a:gd name="T30" fmla="*/ 234 w 320"/>
                <a:gd name="T31" fmla="*/ 245 h 256"/>
                <a:gd name="T32" fmla="*/ 298 w 320"/>
                <a:gd name="T33" fmla="*/ 256 h 256"/>
                <a:gd name="T34" fmla="*/ 309 w 320"/>
                <a:gd name="T35" fmla="*/ 202 h 256"/>
                <a:gd name="T36" fmla="*/ 320 w 320"/>
                <a:gd name="T37" fmla="*/ 180 h 256"/>
                <a:gd name="T38" fmla="*/ 106 w 320"/>
                <a:gd name="T39" fmla="*/ 21 h 256"/>
                <a:gd name="T40" fmla="*/ 235 w 320"/>
                <a:gd name="T41" fmla="*/ 36 h 256"/>
                <a:gd name="T42" fmla="*/ 68 w 320"/>
                <a:gd name="T43" fmla="*/ 85 h 256"/>
                <a:gd name="T44" fmla="*/ 64 w 320"/>
                <a:gd name="T45" fmla="*/ 235 h 256"/>
                <a:gd name="T46" fmla="*/ 32 w 320"/>
                <a:gd name="T47" fmla="*/ 210 h 256"/>
                <a:gd name="T48" fmla="*/ 64 w 320"/>
                <a:gd name="T49" fmla="*/ 235 h 256"/>
                <a:gd name="T50" fmla="*/ 21 w 320"/>
                <a:gd name="T51" fmla="*/ 149 h 256"/>
                <a:gd name="T52" fmla="*/ 258 w 320"/>
                <a:gd name="T53" fmla="*/ 107 h 256"/>
                <a:gd name="T54" fmla="*/ 298 w 320"/>
                <a:gd name="T55" fmla="*/ 181 h 256"/>
                <a:gd name="T56" fmla="*/ 165 w 320"/>
                <a:gd name="T57" fmla="*/ 203 h 256"/>
                <a:gd name="T58" fmla="*/ 288 w 320"/>
                <a:gd name="T59" fmla="*/ 235 h 256"/>
                <a:gd name="T60" fmla="*/ 256 w 320"/>
                <a:gd name="T61" fmla="*/ 219 h 256"/>
                <a:gd name="T62" fmla="*/ 288 w 320"/>
                <a:gd name="T63" fmla="*/ 235 h 256"/>
                <a:gd name="T64" fmla="*/ 150 w 320"/>
                <a:gd name="T65" fmla="*/ 177 h 256"/>
                <a:gd name="T66" fmla="*/ 100 w 320"/>
                <a:gd name="T67" fmla="*/ 189 h 256"/>
                <a:gd name="T68" fmla="*/ 118 w 320"/>
                <a:gd name="T69" fmla="*/ 161 h 256"/>
                <a:gd name="T70" fmla="*/ 131 w 320"/>
                <a:gd name="T71" fmla="*/ 144 h 256"/>
                <a:gd name="T72" fmla="*/ 130 w 320"/>
                <a:gd name="T73" fmla="*/ 132 h 256"/>
                <a:gd name="T74" fmla="*/ 116 w 320"/>
                <a:gd name="T75" fmla="*/ 131 h 256"/>
                <a:gd name="T76" fmla="*/ 99 w 320"/>
                <a:gd name="T77" fmla="*/ 127 h 256"/>
                <a:gd name="T78" fmla="*/ 116 w 320"/>
                <a:gd name="T79" fmla="*/ 118 h 256"/>
                <a:gd name="T80" fmla="*/ 137 w 320"/>
                <a:gd name="T81" fmla="*/ 119 h 256"/>
                <a:gd name="T82" fmla="*/ 148 w 320"/>
                <a:gd name="T83" fmla="*/ 136 h 256"/>
                <a:gd name="T84" fmla="*/ 140 w 320"/>
                <a:gd name="T85" fmla="*/ 154 h 256"/>
                <a:gd name="T86" fmla="*/ 118 w 320"/>
                <a:gd name="T87" fmla="*/ 176 h 256"/>
                <a:gd name="T88" fmla="*/ 187 w 320"/>
                <a:gd name="T89" fmla="*/ 149 h 256"/>
                <a:gd name="T90" fmla="*/ 205 w 320"/>
                <a:gd name="T91" fmla="*/ 159 h 256"/>
                <a:gd name="T92" fmla="*/ 187 w 320"/>
                <a:gd name="T93" fmla="*/ 178 h 256"/>
                <a:gd name="T94" fmla="*/ 176 w 320"/>
                <a:gd name="T95" fmla="*/ 159 h 256"/>
                <a:gd name="T96" fmla="*/ 157 w 320"/>
                <a:gd name="T97" fmla="*/ 149 h 256"/>
                <a:gd name="T98" fmla="*/ 176 w 320"/>
                <a:gd name="T99" fmla="*/ 130 h 256"/>
                <a:gd name="T100" fmla="*/ 187 w 320"/>
                <a:gd name="T101" fmla="*/ 14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256">
                  <a:moveTo>
                    <a:pt x="320" y="180"/>
                  </a:moveTo>
                  <a:cubicBezTo>
                    <a:pt x="320" y="149"/>
                    <a:pt x="320" y="149"/>
                    <a:pt x="320" y="149"/>
                  </a:cubicBezTo>
                  <a:cubicBezTo>
                    <a:pt x="320" y="120"/>
                    <a:pt x="301" y="96"/>
                    <a:pt x="275" y="88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94" y="85"/>
                    <a:pt x="298" y="81"/>
                    <a:pt x="298" y="75"/>
                  </a:cubicBezTo>
                  <a:cubicBezTo>
                    <a:pt x="298" y="69"/>
                    <a:pt x="294" y="64"/>
                    <a:pt x="288" y="64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55" y="28"/>
                    <a:pt x="255" y="28"/>
                    <a:pt x="254" y="27"/>
                  </a:cubicBezTo>
                  <a:cubicBezTo>
                    <a:pt x="254" y="26"/>
                    <a:pt x="240" y="0"/>
                    <a:pt x="213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80" y="0"/>
                    <a:pt x="65" y="26"/>
                    <a:pt x="65" y="27"/>
                  </a:cubicBezTo>
                  <a:cubicBezTo>
                    <a:pt x="65" y="28"/>
                    <a:pt x="64" y="28"/>
                    <a:pt x="64" y="29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6" y="64"/>
                    <a:pt x="21" y="69"/>
                    <a:pt x="21" y="75"/>
                  </a:cubicBezTo>
                  <a:cubicBezTo>
                    <a:pt x="21" y="81"/>
                    <a:pt x="26" y="85"/>
                    <a:pt x="32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19" y="96"/>
                    <a:pt x="0" y="120"/>
                    <a:pt x="0" y="14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3"/>
                    <a:pt x="0" y="189"/>
                    <a:pt x="6" y="195"/>
                  </a:cubicBezTo>
                  <a:cubicBezTo>
                    <a:pt x="7" y="197"/>
                    <a:pt x="9" y="198"/>
                    <a:pt x="10" y="199"/>
                  </a:cubicBezTo>
                  <a:cubicBezTo>
                    <a:pt x="10" y="245"/>
                    <a:pt x="10" y="245"/>
                    <a:pt x="10" y="245"/>
                  </a:cubicBezTo>
                  <a:cubicBezTo>
                    <a:pt x="10" y="251"/>
                    <a:pt x="15" y="256"/>
                    <a:pt x="21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80" y="256"/>
                    <a:pt x="85" y="251"/>
                    <a:pt x="85" y="24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107" y="223"/>
                    <a:pt x="134" y="224"/>
                    <a:pt x="165" y="224"/>
                  </a:cubicBezTo>
                  <a:cubicBezTo>
                    <a:pt x="192" y="224"/>
                    <a:pt x="215" y="223"/>
                    <a:pt x="234" y="221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34" y="251"/>
                    <a:pt x="239" y="256"/>
                    <a:pt x="245" y="256"/>
                  </a:cubicBezTo>
                  <a:cubicBezTo>
                    <a:pt x="298" y="256"/>
                    <a:pt x="298" y="256"/>
                    <a:pt x="298" y="256"/>
                  </a:cubicBezTo>
                  <a:cubicBezTo>
                    <a:pt x="304" y="256"/>
                    <a:pt x="309" y="251"/>
                    <a:pt x="309" y="245"/>
                  </a:cubicBezTo>
                  <a:cubicBezTo>
                    <a:pt x="309" y="202"/>
                    <a:pt x="309" y="202"/>
                    <a:pt x="309" y="202"/>
                  </a:cubicBezTo>
                  <a:cubicBezTo>
                    <a:pt x="312" y="199"/>
                    <a:pt x="314" y="197"/>
                    <a:pt x="316" y="194"/>
                  </a:cubicBezTo>
                  <a:cubicBezTo>
                    <a:pt x="320" y="189"/>
                    <a:pt x="320" y="184"/>
                    <a:pt x="320" y="180"/>
                  </a:cubicBezTo>
                  <a:close/>
                  <a:moveTo>
                    <a:pt x="84" y="36"/>
                  </a:moveTo>
                  <a:cubicBezTo>
                    <a:pt x="86" y="33"/>
                    <a:pt x="94" y="21"/>
                    <a:pt x="106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5" y="21"/>
                    <a:pt x="233" y="34"/>
                    <a:pt x="235" y="3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68" y="85"/>
                    <a:pt x="68" y="85"/>
                    <a:pt x="68" y="85"/>
                  </a:cubicBezTo>
                  <a:lnTo>
                    <a:pt x="84" y="36"/>
                  </a:lnTo>
                  <a:close/>
                  <a:moveTo>
                    <a:pt x="64" y="235"/>
                  </a:moveTo>
                  <a:cubicBezTo>
                    <a:pt x="32" y="235"/>
                    <a:pt x="32" y="235"/>
                    <a:pt x="32" y="235"/>
                  </a:cubicBezTo>
                  <a:cubicBezTo>
                    <a:pt x="32" y="210"/>
                    <a:pt x="32" y="210"/>
                    <a:pt x="32" y="210"/>
                  </a:cubicBezTo>
                  <a:cubicBezTo>
                    <a:pt x="41" y="213"/>
                    <a:pt x="51" y="215"/>
                    <a:pt x="64" y="217"/>
                  </a:cubicBezTo>
                  <a:lnTo>
                    <a:pt x="64" y="235"/>
                  </a:lnTo>
                  <a:close/>
                  <a:moveTo>
                    <a:pt x="21" y="180"/>
                  </a:moveTo>
                  <a:cubicBezTo>
                    <a:pt x="21" y="149"/>
                    <a:pt x="21" y="149"/>
                    <a:pt x="21" y="149"/>
                  </a:cubicBezTo>
                  <a:cubicBezTo>
                    <a:pt x="21" y="126"/>
                    <a:pt x="39" y="107"/>
                    <a:pt x="62" y="107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80" y="107"/>
                    <a:pt x="298" y="126"/>
                    <a:pt x="298" y="149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2"/>
                    <a:pt x="298" y="182"/>
                    <a:pt x="298" y="183"/>
                  </a:cubicBezTo>
                  <a:cubicBezTo>
                    <a:pt x="296" y="185"/>
                    <a:pt x="278" y="203"/>
                    <a:pt x="165" y="203"/>
                  </a:cubicBezTo>
                  <a:cubicBezTo>
                    <a:pt x="43" y="203"/>
                    <a:pt x="23" y="183"/>
                    <a:pt x="21" y="180"/>
                  </a:cubicBezTo>
                  <a:close/>
                  <a:moveTo>
                    <a:pt x="288" y="235"/>
                  </a:moveTo>
                  <a:cubicBezTo>
                    <a:pt x="256" y="235"/>
                    <a:pt x="256" y="235"/>
                    <a:pt x="256" y="235"/>
                  </a:cubicBezTo>
                  <a:cubicBezTo>
                    <a:pt x="256" y="219"/>
                    <a:pt x="256" y="219"/>
                    <a:pt x="256" y="219"/>
                  </a:cubicBezTo>
                  <a:cubicBezTo>
                    <a:pt x="268" y="217"/>
                    <a:pt x="279" y="215"/>
                    <a:pt x="288" y="212"/>
                  </a:cubicBezTo>
                  <a:lnTo>
                    <a:pt x="288" y="235"/>
                  </a:lnTo>
                  <a:close/>
                  <a:moveTo>
                    <a:pt x="118" y="177"/>
                  </a:moveTo>
                  <a:cubicBezTo>
                    <a:pt x="150" y="177"/>
                    <a:pt x="150" y="177"/>
                    <a:pt x="150" y="177"/>
                  </a:cubicBezTo>
                  <a:cubicBezTo>
                    <a:pt x="150" y="189"/>
                    <a:pt x="150" y="189"/>
                    <a:pt x="150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23" y="155"/>
                    <a:pt x="126" y="152"/>
                    <a:pt x="128" y="149"/>
                  </a:cubicBezTo>
                  <a:cubicBezTo>
                    <a:pt x="130" y="147"/>
                    <a:pt x="131" y="145"/>
                    <a:pt x="131" y="144"/>
                  </a:cubicBezTo>
                  <a:cubicBezTo>
                    <a:pt x="132" y="142"/>
                    <a:pt x="133" y="140"/>
                    <a:pt x="133" y="138"/>
                  </a:cubicBezTo>
                  <a:cubicBezTo>
                    <a:pt x="133" y="135"/>
                    <a:pt x="132" y="133"/>
                    <a:pt x="130" y="132"/>
                  </a:cubicBezTo>
                  <a:cubicBezTo>
                    <a:pt x="129" y="130"/>
                    <a:pt x="127" y="130"/>
                    <a:pt x="124" y="130"/>
                  </a:cubicBezTo>
                  <a:cubicBezTo>
                    <a:pt x="121" y="130"/>
                    <a:pt x="118" y="130"/>
                    <a:pt x="116" y="131"/>
                  </a:cubicBezTo>
                  <a:cubicBezTo>
                    <a:pt x="113" y="133"/>
                    <a:pt x="111" y="135"/>
                    <a:pt x="108" y="13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103" y="124"/>
                    <a:pt x="106" y="122"/>
                    <a:pt x="108" y="121"/>
                  </a:cubicBezTo>
                  <a:cubicBezTo>
                    <a:pt x="111" y="120"/>
                    <a:pt x="113" y="119"/>
                    <a:pt x="116" y="118"/>
                  </a:cubicBezTo>
                  <a:cubicBezTo>
                    <a:pt x="119" y="117"/>
                    <a:pt x="122" y="117"/>
                    <a:pt x="125" y="117"/>
                  </a:cubicBezTo>
                  <a:cubicBezTo>
                    <a:pt x="129" y="117"/>
                    <a:pt x="133" y="118"/>
                    <a:pt x="137" y="119"/>
                  </a:cubicBezTo>
                  <a:cubicBezTo>
                    <a:pt x="140" y="121"/>
                    <a:pt x="143" y="123"/>
                    <a:pt x="145" y="126"/>
                  </a:cubicBezTo>
                  <a:cubicBezTo>
                    <a:pt x="147" y="129"/>
                    <a:pt x="148" y="133"/>
                    <a:pt x="148" y="136"/>
                  </a:cubicBezTo>
                  <a:cubicBezTo>
                    <a:pt x="148" y="140"/>
                    <a:pt x="147" y="143"/>
                    <a:pt x="146" y="146"/>
                  </a:cubicBezTo>
                  <a:cubicBezTo>
                    <a:pt x="145" y="148"/>
                    <a:pt x="143" y="151"/>
                    <a:pt x="140" y="154"/>
                  </a:cubicBezTo>
                  <a:cubicBezTo>
                    <a:pt x="138" y="157"/>
                    <a:pt x="134" y="162"/>
                    <a:pt x="128" y="167"/>
                  </a:cubicBezTo>
                  <a:cubicBezTo>
                    <a:pt x="118" y="176"/>
                    <a:pt x="118" y="176"/>
                    <a:pt x="118" y="176"/>
                  </a:cubicBezTo>
                  <a:lnTo>
                    <a:pt x="118" y="177"/>
                  </a:lnTo>
                  <a:close/>
                  <a:moveTo>
                    <a:pt x="187" y="149"/>
                  </a:moveTo>
                  <a:cubicBezTo>
                    <a:pt x="205" y="149"/>
                    <a:pt x="205" y="149"/>
                    <a:pt x="205" y="14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87" y="130"/>
                    <a:pt x="187" y="130"/>
                    <a:pt x="187" y="130"/>
                  </a:cubicBezTo>
                  <a:lnTo>
                    <a:pt x="187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55"/>
            <p:cNvSpPr>
              <a:spLocks noEditPoints="1"/>
            </p:cNvSpPr>
            <p:nvPr/>
          </p:nvSpPr>
          <p:spPr bwMode="auto">
            <a:xfrm>
              <a:off x="5046" y="401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309"/>
          <p:cNvGrpSpPr>
            <a:grpSpLocks noChangeAspect="1"/>
          </p:cNvGrpSpPr>
          <p:nvPr/>
        </p:nvGrpSpPr>
        <p:grpSpPr bwMode="auto">
          <a:xfrm>
            <a:off x="7763007" y="4409687"/>
            <a:ext cx="550780" cy="549165"/>
            <a:chOff x="6585" y="1193"/>
            <a:chExt cx="341" cy="340"/>
          </a:xfrm>
          <a:solidFill>
            <a:schemeClr val="accent5"/>
          </a:solidFill>
        </p:grpSpPr>
        <p:sp>
          <p:nvSpPr>
            <p:cNvPr id="21" name="Freeform 310"/>
            <p:cNvSpPr>
              <a:spLocks noEditPoints="1"/>
            </p:cNvSpPr>
            <p:nvPr/>
          </p:nvSpPr>
          <p:spPr bwMode="auto">
            <a:xfrm>
              <a:off x="6648" y="1264"/>
              <a:ext cx="206" cy="205"/>
            </a:xfrm>
            <a:custGeom>
              <a:avLst/>
              <a:gdLst>
                <a:gd name="T0" fmla="*/ 117 w 309"/>
                <a:gd name="T1" fmla="*/ 309 h 309"/>
                <a:gd name="T2" fmla="*/ 116 w 309"/>
                <a:gd name="T3" fmla="*/ 309 h 309"/>
                <a:gd name="T4" fmla="*/ 108 w 309"/>
                <a:gd name="T5" fmla="*/ 304 h 309"/>
                <a:gd name="T6" fmla="*/ 68 w 309"/>
                <a:gd name="T7" fmla="*/ 242 h 309"/>
                <a:gd name="T8" fmla="*/ 5 w 309"/>
                <a:gd name="T9" fmla="*/ 201 h 309"/>
                <a:gd name="T10" fmla="*/ 1 w 309"/>
                <a:gd name="T11" fmla="*/ 194 h 309"/>
                <a:gd name="T12" fmla="*/ 4 w 309"/>
                <a:gd name="T13" fmla="*/ 185 h 309"/>
                <a:gd name="T14" fmla="*/ 26 w 309"/>
                <a:gd name="T15" fmla="*/ 163 h 309"/>
                <a:gd name="T16" fmla="*/ 37 w 309"/>
                <a:gd name="T17" fmla="*/ 161 h 309"/>
                <a:gd name="T18" fmla="*/ 84 w 309"/>
                <a:gd name="T19" fmla="*/ 180 h 309"/>
                <a:gd name="T20" fmla="*/ 121 w 309"/>
                <a:gd name="T21" fmla="*/ 143 h 309"/>
                <a:gd name="T22" fmla="*/ 17 w 309"/>
                <a:gd name="T23" fmla="*/ 86 h 309"/>
                <a:gd name="T24" fmla="*/ 11 w 309"/>
                <a:gd name="T25" fmla="*/ 78 h 309"/>
                <a:gd name="T26" fmla="*/ 14 w 309"/>
                <a:gd name="T27" fmla="*/ 69 h 309"/>
                <a:gd name="T28" fmla="*/ 37 w 309"/>
                <a:gd name="T29" fmla="*/ 46 h 309"/>
                <a:gd name="T30" fmla="*/ 48 w 309"/>
                <a:gd name="T31" fmla="*/ 43 h 309"/>
                <a:gd name="T32" fmla="*/ 177 w 309"/>
                <a:gd name="T33" fmla="*/ 87 h 309"/>
                <a:gd name="T34" fmla="*/ 233 w 309"/>
                <a:gd name="T35" fmla="*/ 31 h 309"/>
                <a:gd name="T36" fmla="*/ 234 w 309"/>
                <a:gd name="T37" fmla="*/ 30 h 309"/>
                <a:gd name="T38" fmla="*/ 294 w 309"/>
                <a:gd name="T39" fmla="*/ 16 h 309"/>
                <a:gd name="T40" fmla="*/ 279 w 309"/>
                <a:gd name="T41" fmla="*/ 75 h 309"/>
                <a:gd name="T42" fmla="*/ 278 w 309"/>
                <a:gd name="T43" fmla="*/ 76 h 309"/>
                <a:gd name="T44" fmla="*/ 223 w 309"/>
                <a:gd name="T45" fmla="*/ 132 h 309"/>
                <a:gd name="T46" fmla="*/ 266 w 309"/>
                <a:gd name="T47" fmla="*/ 261 h 309"/>
                <a:gd name="T48" fmla="*/ 263 w 309"/>
                <a:gd name="T49" fmla="*/ 272 h 309"/>
                <a:gd name="T50" fmla="*/ 241 w 309"/>
                <a:gd name="T51" fmla="*/ 295 h 309"/>
                <a:gd name="T52" fmla="*/ 232 w 309"/>
                <a:gd name="T53" fmla="*/ 298 h 309"/>
                <a:gd name="T54" fmla="*/ 224 w 309"/>
                <a:gd name="T55" fmla="*/ 292 h 309"/>
                <a:gd name="T56" fmla="*/ 167 w 309"/>
                <a:gd name="T57" fmla="*/ 188 h 309"/>
                <a:gd name="T58" fmla="*/ 130 w 309"/>
                <a:gd name="T59" fmla="*/ 225 h 309"/>
                <a:gd name="T60" fmla="*/ 149 w 309"/>
                <a:gd name="T61" fmla="*/ 272 h 309"/>
                <a:gd name="T62" fmla="*/ 146 w 309"/>
                <a:gd name="T63" fmla="*/ 284 h 309"/>
                <a:gd name="T64" fmla="*/ 124 w 309"/>
                <a:gd name="T65" fmla="*/ 306 h 309"/>
                <a:gd name="T66" fmla="*/ 117 w 309"/>
                <a:gd name="T67" fmla="*/ 309 h 309"/>
                <a:gd name="T68" fmla="*/ 28 w 309"/>
                <a:gd name="T69" fmla="*/ 191 h 309"/>
                <a:gd name="T70" fmla="*/ 81 w 309"/>
                <a:gd name="T71" fmla="*/ 225 h 309"/>
                <a:gd name="T72" fmla="*/ 84 w 309"/>
                <a:gd name="T73" fmla="*/ 228 h 309"/>
                <a:gd name="T74" fmla="*/ 119 w 309"/>
                <a:gd name="T75" fmla="*/ 281 h 309"/>
                <a:gd name="T76" fmla="*/ 126 w 309"/>
                <a:gd name="T77" fmla="*/ 274 h 309"/>
                <a:gd name="T78" fmla="*/ 107 w 309"/>
                <a:gd name="T79" fmla="*/ 226 h 309"/>
                <a:gd name="T80" fmla="*/ 110 w 309"/>
                <a:gd name="T81" fmla="*/ 215 h 309"/>
                <a:gd name="T82" fmla="*/ 161 w 309"/>
                <a:gd name="T83" fmla="*/ 163 h 309"/>
                <a:gd name="T84" fmla="*/ 171 w 309"/>
                <a:gd name="T85" fmla="*/ 160 h 309"/>
                <a:gd name="T86" fmla="*/ 178 w 309"/>
                <a:gd name="T87" fmla="*/ 165 h 309"/>
                <a:gd name="T88" fmla="*/ 236 w 309"/>
                <a:gd name="T89" fmla="*/ 270 h 309"/>
                <a:gd name="T90" fmla="*/ 244 w 309"/>
                <a:gd name="T91" fmla="*/ 262 h 309"/>
                <a:gd name="T92" fmla="*/ 200 w 309"/>
                <a:gd name="T93" fmla="*/ 132 h 309"/>
                <a:gd name="T94" fmla="*/ 203 w 309"/>
                <a:gd name="T95" fmla="*/ 121 h 309"/>
                <a:gd name="T96" fmla="*/ 263 w 309"/>
                <a:gd name="T97" fmla="*/ 62 h 309"/>
                <a:gd name="T98" fmla="*/ 278 w 309"/>
                <a:gd name="T99" fmla="*/ 31 h 309"/>
                <a:gd name="T100" fmla="*/ 248 w 309"/>
                <a:gd name="T101" fmla="*/ 47 h 309"/>
                <a:gd name="T102" fmla="*/ 188 w 309"/>
                <a:gd name="T103" fmla="*/ 106 h 309"/>
                <a:gd name="T104" fmla="*/ 177 w 309"/>
                <a:gd name="T105" fmla="*/ 109 h 309"/>
                <a:gd name="T106" fmla="*/ 47 w 309"/>
                <a:gd name="T107" fmla="*/ 66 h 309"/>
                <a:gd name="T108" fmla="*/ 40 w 309"/>
                <a:gd name="T109" fmla="*/ 74 h 309"/>
                <a:gd name="T110" fmla="*/ 144 w 309"/>
                <a:gd name="T111" fmla="*/ 131 h 309"/>
                <a:gd name="T112" fmla="*/ 149 w 309"/>
                <a:gd name="T113" fmla="*/ 139 h 309"/>
                <a:gd name="T114" fmla="*/ 146 w 309"/>
                <a:gd name="T115" fmla="*/ 148 h 309"/>
                <a:gd name="T116" fmla="*/ 94 w 309"/>
                <a:gd name="T117" fmla="*/ 200 h 309"/>
                <a:gd name="T118" fmla="*/ 83 w 309"/>
                <a:gd name="T119" fmla="*/ 202 h 309"/>
                <a:gd name="T120" fmla="*/ 36 w 309"/>
                <a:gd name="T121" fmla="*/ 183 h 309"/>
                <a:gd name="T122" fmla="*/ 28 w 309"/>
                <a:gd name="T123" fmla="*/ 19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9" h="309">
                  <a:moveTo>
                    <a:pt x="117" y="309"/>
                  </a:moveTo>
                  <a:cubicBezTo>
                    <a:pt x="117" y="309"/>
                    <a:pt x="116" y="309"/>
                    <a:pt x="116" y="309"/>
                  </a:cubicBezTo>
                  <a:cubicBezTo>
                    <a:pt x="113" y="308"/>
                    <a:pt x="110" y="307"/>
                    <a:pt x="108" y="304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3" y="200"/>
                    <a:pt x="1" y="197"/>
                    <a:pt x="1" y="194"/>
                  </a:cubicBezTo>
                  <a:cubicBezTo>
                    <a:pt x="0" y="190"/>
                    <a:pt x="1" y="187"/>
                    <a:pt x="4" y="185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0"/>
                    <a:pt x="33" y="159"/>
                    <a:pt x="37" y="161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4" y="84"/>
                    <a:pt x="12" y="81"/>
                    <a:pt x="11" y="78"/>
                  </a:cubicBezTo>
                  <a:cubicBezTo>
                    <a:pt x="11" y="74"/>
                    <a:pt x="12" y="71"/>
                    <a:pt x="14" y="69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0" y="43"/>
                    <a:pt x="44" y="42"/>
                    <a:pt x="48" y="43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3" y="31"/>
                    <a:pt x="234" y="30"/>
                    <a:pt x="234" y="30"/>
                  </a:cubicBezTo>
                  <a:cubicBezTo>
                    <a:pt x="247" y="20"/>
                    <a:pt x="278" y="0"/>
                    <a:pt x="294" y="16"/>
                  </a:cubicBezTo>
                  <a:cubicBezTo>
                    <a:pt x="309" y="32"/>
                    <a:pt x="289" y="63"/>
                    <a:pt x="279" y="75"/>
                  </a:cubicBezTo>
                  <a:cubicBezTo>
                    <a:pt x="279" y="75"/>
                    <a:pt x="279" y="76"/>
                    <a:pt x="278" y="76"/>
                  </a:cubicBezTo>
                  <a:cubicBezTo>
                    <a:pt x="223" y="132"/>
                    <a:pt x="223" y="132"/>
                    <a:pt x="223" y="132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7" y="265"/>
                    <a:pt x="266" y="269"/>
                    <a:pt x="263" y="272"/>
                  </a:cubicBezTo>
                  <a:cubicBezTo>
                    <a:pt x="241" y="295"/>
                    <a:pt x="241" y="295"/>
                    <a:pt x="241" y="295"/>
                  </a:cubicBezTo>
                  <a:cubicBezTo>
                    <a:pt x="238" y="297"/>
                    <a:pt x="235" y="298"/>
                    <a:pt x="232" y="298"/>
                  </a:cubicBezTo>
                  <a:cubicBezTo>
                    <a:pt x="228" y="297"/>
                    <a:pt x="225" y="295"/>
                    <a:pt x="224" y="292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30" y="225"/>
                    <a:pt x="130" y="225"/>
                    <a:pt x="130" y="22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150" y="276"/>
                    <a:pt x="149" y="281"/>
                    <a:pt x="146" y="284"/>
                  </a:cubicBezTo>
                  <a:cubicBezTo>
                    <a:pt x="124" y="306"/>
                    <a:pt x="124" y="306"/>
                    <a:pt x="124" y="306"/>
                  </a:cubicBezTo>
                  <a:cubicBezTo>
                    <a:pt x="122" y="308"/>
                    <a:pt x="120" y="309"/>
                    <a:pt x="117" y="309"/>
                  </a:cubicBezTo>
                  <a:close/>
                  <a:moveTo>
                    <a:pt x="28" y="191"/>
                  </a:moveTo>
                  <a:cubicBezTo>
                    <a:pt x="81" y="225"/>
                    <a:pt x="81" y="225"/>
                    <a:pt x="81" y="225"/>
                  </a:cubicBezTo>
                  <a:cubicBezTo>
                    <a:pt x="82" y="226"/>
                    <a:pt x="84" y="227"/>
                    <a:pt x="84" y="228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26" y="274"/>
                    <a:pt x="126" y="274"/>
                    <a:pt x="126" y="274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06" y="222"/>
                    <a:pt x="107" y="218"/>
                    <a:pt x="110" y="215"/>
                  </a:cubicBezTo>
                  <a:cubicBezTo>
                    <a:pt x="161" y="163"/>
                    <a:pt x="161" y="163"/>
                    <a:pt x="161" y="163"/>
                  </a:cubicBezTo>
                  <a:cubicBezTo>
                    <a:pt x="164" y="161"/>
                    <a:pt x="167" y="159"/>
                    <a:pt x="171" y="160"/>
                  </a:cubicBezTo>
                  <a:cubicBezTo>
                    <a:pt x="174" y="160"/>
                    <a:pt x="177" y="162"/>
                    <a:pt x="178" y="165"/>
                  </a:cubicBezTo>
                  <a:cubicBezTo>
                    <a:pt x="236" y="270"/>
                    <a:pt x="236" y="270"/>
                    <a:pt x="236" y="270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199" y="129"/>
                    <a:pt x="200" y="124"/>
                    <a:pt x="203" y="121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71" y="50"/>
                    <a:pt x="278" y="37"/>
                    <a:pt x="278" y="31"/>
                  </a:cubicBezTo>
                  <a:cubicBezTo>
                    <a:pt x="273" y="31"/>
                    <a:pt x="259" y="38"/>
                    <a:pt x="248" y="47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5" y="109"/>
                    <a:pt x="181" y="110"/>
                    <a:pt x="177" y="10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7" y="133"/>
                    <a:pt x="149" y="135"/>
                    <a:pt x="149" y="139"/>
                  </a:cubicBezTo>
                  <a:cubicBezTo>
                    <a:pt x="150" y="142"/>
                    <a:pt x="149" y="145"/>
                    <a:pt x="146" y="148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1" y="203"/>
                    <a:pt x="87" y="204"/>
                    <a:pt x="83" y="202"/>
                  </a:cubicBezTo>
                  <a:cubicBezTo>
                    <a:pt x="36" y="183"/>
                    <a:pt x="36" y="183"/>
                    <a:pt x="36" y="183"/>
                  </a:cubicBezTo>
                  <a:lnTo>
                    <a:pt x="28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11"/>
            <p:cNvSpPr>
              <a:spLocks noEditPoints="1"/>
            </p:cNvSpPr>
            <p:nvPr/>
          </p:nvSpPr>
          <p:spPr bwMode="auto">
            <a:xfrm>
              <a:off x="6585" y="1193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786"/>
          <p:cNvGrpSpPr>
            <a:grpSpLocks noChangeAspect="1"/>
          </p:cNvGrpSpPr>
          <p:nvPr/>
        </p:nvGrpSpPr>
        <p:grpSpPr bwMode="auto">
          <a:xfrm>
            <a:off x="7763007" y="2907493"/>
            <a:ext cx="549166" cy="549166"/>
            <a:chOff x="5071" y="3066"/>
            <a:chExt cx="340" cy="340"/>
          </a:xfrm>
          <a:solidFill>
            <a:schemeClr val="accent3"/>
          </a:solidFill>
        </p:grpSpPr>
        <p:sp>
          <p:nvSpPr>
            <p:cNvPr id="24" name="Freeform 787"/>
            <p:cNvSpPr>
              <a:spLocks noEditPoints="1"/>
            </p:cNvSpPr>
            <p:nvPr/>
          </p:nvSpPr>
          <p:spPr bwMode="auto">
            <a:xfrm>
              <a:off x="5071" y="306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88"/>
            <p:cNvSpPr>
              <a:spLocks noEditPoints="1"/>
            </p:cNvSpPr>
            <p:nvPr/>
          </p:nvSpPr>
          <p:spPr bwMode="auto">
            <a:xfrm>
              <a:off x="5134" y="3129"/>
              <a:ext cx="213" cy="185"/>
            </a:xfrm>
            <a:custGeom>
              <a:avLst/>
              <a:gdLst>
                <a:gd name="T0" fmla="*/ 319 w 321"/>
                <a:gd name="T1" fmla="*/ 198 h 278"/>
                <a:gd name="T2" fmla="*/ 310 w 321"/>
                <a:gd name="T3" fmla="*/ 193 h 278"/>
                <a:gd name="T4" fmla="*/ 274 w 321"/>
                <a:gd name="T5" fmla="*/ 193 h 278"/>
                <a:gd name="T6" fmla="*/ 170 w 321"/>
                <a:gd name="T7" fmla="*/ 6 h 278"/>
                <a:gd name="T8" fmla="*/ 158 w 321"/>
                <a:gd name="T9" fmla="*/ 1 h 278"/>
                <a:gd name="T10" fmla="*/ 150 w 321"/>
                <a:gd name="T11" fmla="*/ 11 h 278"/>
                <a:gd name="T12" fmla="*/ 150 w 321"/>
                <a:gd name="T13" fmla="*/ 51 h 278"/>
                <a:gd name="T14" fmla="*/ 49 w 321"/>
                <a:gd name="T15" fmla="*/ 193 h 278"/>
                <a:gd name="T16" fmla="*/ 11 w 321"/>
                <a:gd name="T17" fmla="*/ 193 h 278"/>
                <a:gd name="T18" fmla="*/ 2 w 321"/>
                <a:gd name="T19" fmla="*/ 198 h 278"/>
                <a:gd name="T20" fmla="*/ 2 w 321"/>
                <a:gd name="T21" fmla="*/ 209 h 278"/>
                <a:gd name="T22" fmla="*/ 45 w 321"/>
                <a:gd name="T23" fmla="*/ 273 h 278"/>
                <a:gd name="T24" fmla="*/ 54 w 321"/>
                <a:gd name="T25" fmla="*/ 278 h 278"/>
                <a:gd name="T26" fmla="*/ 267 w 321"/>
                <a:gd name="T27" fmla="*/ 278 h 278"/>
                <a:gd name="T28" fmla="*/ 276 w 321"/>
                <a:gd name="T29" fmla="*/ 273 h 278"/>
                <a:gd name="T30" fmla="*/ 319 w 321"/>
                <a:gd name="T31" fmla="*/ 209 h 278"/>
                <a:gd name="T32" fmla="*/ 319 w 321"/>
                <a:gd name="T33" fmla="*/ 198 h 278"/>
                <a:gd name="T34" fmla="*/ 171 w 321"/>
                <a:gd name="T35" fmla="*/ 52 h 278"/>
                <a:gd name="T36" fmla="*/ 249 w 321"/>
                <a:gd name="T37" fmla="*/ 193 h 278"/>
                <a:gd name="T38" fmla="*/ 171 w 321"/>
                <a:gd name="T39" fmla="*/ 193 h 278"/>
                <a:gd name="T40" fmla="*/ 171 w 321"/>
                <a:gd name="T41" fmla="*/ 54 h 278"/>
                <a:gd name="T42" fmla="*/ 171 w 321"/>
                <a:gd name="T43" fmla="*/ 52 h 278"/>
                <a:gd name="T44" fmla="*/ 150 w 321"/>
                <a:gd name="T45" fmla="*/ 87 h 278"/>
                <a:gd name="T46" fmla="*/ 150 w 321"/>
                <a:gd name="T47" fmla="*/ 193 h 278"/>
                <a:gd name="T48" fmla="*/ 75 w 321"/>
                <a:gd name="T49" fmla="*/ 193 h 278"/>
                <a:gd name="T50" fmla="*/ 150 w 321"/>
                <a:gd name="T51" fmla="*/ 87 h 278"/>
                <a:gd name="T52" fmla="*/ 262 w 321"/>
                <a:gd name="T53" fmla="*/ 257 h 278"/>
                <a:gd name="T54" fmla="*/ 60 w 321"/>
                <a:gd name="T55" fmla="*/ 257 h 278"/>
                <a:gd name="T56" fmla="*/ 31 w 321"/>
                <a:gd name="T57" fmla="*/ 214 h 278"/>
                <a:gd name="T58" fmla="*/ 54 w 321"/>
                <a:gd name="T59" fmla="*/ 214 h 278"/>
                <a:gd name="T60" fmla="*/ 161 w 321"/>
                <a:gd name="T61" fmla="*/ 214 h 278"/>
                <a:gd name="T62" fmla="*/ 267 w 321"/>
                <a:gd name="T63" fmla="*/ 214 h 278"/>
                <a:gd name="T64" fmla="*/ 290 w 321"/>
                <a:gd name="T65" fmla="*/ 214 h 278"/>
                <a:gd name="T66" fmla="*/ 262 w 321"/>
                <a:gd name="T67" fmla="*/ 25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78">
                  <a:moveTo>
                    <a:pt x="319" y="198"/>
                  </a:moveTo>
                  <a:cubicBezTo>
                    <a:pt x="318" y="195"/>
                    <a:pt x="314" y="193"/>
                    <a:pt x="310" y="193"/>
                  </a:cubicBezTo>
                  <a:cubicBezTo>
                    <a:pt x="274" y="193"/>
                    <a:pt x="274" y="193"/>
                    <a:pt x="274" y="19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68" y="2"/>
                    <a:pt x="163" y="0"/>
                    <a:pt x="158" y="1"/>
                  </a:cubicBezTo>
                  <a:cubicBezTo>
                    <a:pt x="153" y="2"/>
                    <a:pt x="150" y="6"/>
                    <a:pt x="150" y="11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7" y="193"/>
                    <a:pt x="4" y="195"/>
                    <a:pt x="2" y="198"/>
                  </a:cubicBezTo>
                  <a:cubicBezTo>
                    <a:pt x="0" y="202"/>
                    <a:pt x="0" y="206"/>
                    <a:pt x="2" y="209"/>
                  </a:cubicBezTo>
                  <a:cubicBezTo>
                    <a:pt x="45" y="273"/>
                    <a:pt x="45" y="273"/>
                    <a:pt x="45" y="273"/>
                  </a:cubicBezTo>
                  <a:cubicBezTo>
                    <a:pt x="47" y="276"/>
                    <a:pt x="50" y="278"/>
                    <a:pt x="54" y="278"/>
                  </a:cubicBezTo>
                  <a:cubicBezTo>
                    <a:pt x="267" y="278"/>
                    <a:pt x="267" y="278"/>
                    <a:pt x="267" y="278"/>
                  </a:cubicBezTo>
                  <a:cubicBezTo>
                    <a:pt x="271" y="278"/>
                    <a:pt x="274" y="276"/>
                    <a:pt x="276" y="273"/>
                  </a:cubicBezTo>
                  <a:cubicBezTo>
                    <a:pt x="319" y="209"/>
                    <a:pt x="319" y="209"/>
                    <a:pt x="319" y="209"/>
                  </a:cubicBezTo>
                  <a:cubicBezTo>
                    <a:pt x="321" y="206"/>
                    <a:pt x="321" y="202"/>
                    <a:pt x="319" y="198"/>
                  </a:cubicBezTo>
                  <a:close/>
                  <a:moveTo>
                    <a:pt x="171" y="52"/>
                  </a:moveTo>
                  <a:cubicBezTo>
                    <a:pt x="249" y="193"/>
                    <a:pt x="249" y="193"/>
                    <a:pt x="249" y="193"/>
                  </a:cubicBezTo>
                  <a:cubicBezTo>
                    <a:pt x="171" y="193"/>
                    <a:pt x="171" y="193"/>
                    <a:pt x="171" y="193"/>
                  </a:cubicBezTo>
                  <a:cubicBezTo>
                    <a:pt x="171" y="54"/>
                    <a:pt x="171" y="54"/>
                    <a:pt x="171" y="54"/>
                  </a:cubicBezTo>
                  <a:lnTo>
                    <a:pt x="171" y="52"/>
                  </a:lnTo>
                  <a:close/>
                  <a:moveTo>
                    <a:pt x="150" y="87"/>
                  </a:moveTo>
                  <a:cubicBezTo>
                    <a:pt x="150" y="193"/>
                    <a:pt x="150" y="193"/>
                    <a:pt x="150" y="193"/>
                  </a:cubicBezTo>
                  <a:cubicBezTo>
                    <a:pt x="75" y="193"/>
                    <a:pt x="75" y="193"/>
                    <a:pt x="75" y="193"/>
                  </a:cubicBezTo>
                  <a:lnTo>
                    <a:pt x="150" y="87"/>
                  </a:lnTo>
                  <a:close/>
                  <a:moveTo>
                    <a:pt x="262" y="257"/>
                  </a:moveTo>
                  <a:cubicBezTo>
                    <a:pt x="60" y="257"/>
                    <a:pt x="60" y="257"/>
                    <a:pt x="60" y="25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54" y="214"/>
                    <a:pt x="54" y="214"/>
                    <a:pt x="54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267" y="214"/>
                    <a:pt x="267" y="214"/>
                    <a:pt x="267" y="214"/>
                  </a:cubicBezTo>
                  <a:cubicBezTo>
                    <a:pt x="290" y="214"/>
                    <a:pt x="290" y="214"/>
                    <a:pt x="290" y="214"/>
                  </a:cubicBezTo>
                  <a:lnTo>
                    <a:pt x="262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" name="Group 657"/>
          <p:cNvGrpSpPr>
            <a:grpSpLocks noChangeAspect="1"/>
          </p:cNvGrpSpPr>
          <p:nvPr/>
        </p:nvGrpSpPr>
        <p:grpSpPr bwMode="auto">
          <a:xfrm>
            <a:off x="7763007" y="2154649"/>
            <a:ext cx="551758" cy="550140"/>
            <a:chOff x="2738" y="2314"/>
            <a:chExt cx="341" cy="340"/>
          </a:xfrm>
          <a:solidFill>
            <a:schemeClr val="accent1"/>
          </a:solidFill>
        </p:grpSpPr>
        <p:sp>
          <p:nvSpPr>
            <p:cNvPr id="27" name="Freeform 658"/>
            <p:cNvSpPr>
              <a:spLocks noEditPoints="1"/>
            </p:cNvSpPr>
            <p:nvPr/>
          </p:nvSpPr>
          <p:spPr bwMode="auto">
            <a:xfrm>
              <a:off x="2738" y="2314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659"/>
            <p:cNvSpPr>
              <a:spLocks noEditPoints="1"/>
            </p:cNvSpPr>
            <p:nvPr/>
          </p:nvSpPr>
          <p:spPr bwMode="auto">
            <a:xfrm>
              <a:off x="2802" y="2420"/>
              <a:ext cx="213" cy="142"/>
            </a:xfrm>
            <a:custGeom>
              <a:avLst/>
              <a:gdLst>
                <a:gd name="T0" fmla="*/ 288 w 320"/>
                <a:gd name="T1" fmla="*/ 64 h 213"/>
                <a:gd name="T2" fmla="*/ 234 w 320"/>
                <a:gd name="T3" fmla="*/ 64 h 213"/>
                <a:gd name="T4" fmla="*/ 234 w 320"/>
                <a:gd name="T5" fmla="*/ 10 h 213"/>
                <a:gd name="T6" fmla="*/ 224 w 320"/>
                <a:gd name="T7" fmla="*/ 0 h 213"/>
                <a:gd name="T8" fmla="*/ 10 w 320"/>
                <a:gd name="T9" fmla="*/ 0 h 213"/>
                <a:gd name="T10" fmla="*/ 0 w 320"/>
                <a:gd name="T11" fmla="*/ 10 h 213"/>
                <a:gd name="T12" fmla="*/ 0 w 320"/>
                <a:gd name="T13" fmla="*/ 181 h 213"/>
                <a:gd name="T14" fmla="*/ 10 w 320"/>
                <a:gd name="T15" fmla="*/ 192 h 213"/>
                <a:gd name="T16" fmla="*/ 34 w 320"/>
                <a:gd name="T17" fmla="*/ 192 h 213"/>
                <a:gd name="T18" fmla="*/ 64 w 320"/>
                <a:gd name="T19" fmla="*/ 213 h 213"/>
                <a:gd name="T20" fmla="*/ 94 w 320"/>
                <a:gd name="T21" fmla="*/ 192 h 213"/>
                <a:gd name="T22" fmla="*/ 215 w 320"/>
                <a:gd name="T23" fmla="*/ 192 h 213"/>
                <a:gd name="T24" fmla="*/ 245 w 320"/>
                <a:gd name="T25" fmla="*/ 213 h 213"/>
                <a:gd name="T26" fmla="*/ 275 w 320"/>
                <a:gd name="T27" fmla="*/ 192 h 213"/>
                <a:gd name="T28" fmla="*/ 309 w 320"/>
                <a:gd name="T29" fmla="*/ 192 h 213"/>
                <a:gd name="T30" fmla="*/ 320 w 320"/>
                <a:gd name="T31" fmla="*/ 181 h 213"/>
                <a:gd name="T32" fmla="*/ 320 w 320"/>
                <a:gd name="T33" fmla="*/ 96 h 213"/>
                <a:gd name="T34" fmla="*/ 288 w 320"/>
                <a:gd name="T35" fmla="*/ 64 h 213"/>
                <a:gd name="T36" fmla="*/ 64 w 320"/>
                <a:gd name="T37" fmla="*/ 192 h 213"/>
                <a:gd name="T38" fmla="*/ 53 w 320"/>
                <a:gd name="T39" fmla="*/ 181 h 213"/>
                <a:gd name="T40" fmla="*/ 64 w 320"/>
                <a:gd name="T41" fmla="*/ 170 h 213"/>
                <a:gd name="T42" fmla="*/ 74 w 320"/>
                <a:gd name="T43" fmla="*/ 181 h 213"/>
                <a:gd name="T44" fmla="*/ 64 w 320"/>
                <a:gd name="T45" fmla="*/ 192 h 213"/>
                <a:gd name="T46" fmla="*/ 245 w 320"/>
                <a:gd name="T47" fmla="*/ 192 h 213"/>
                <a:gd name="T48" fmla="*/ 234 w 320"/>
                <a:gd name="T49" fmla="*/ 181 h 213"/>
                <a:gd name="T50" fmla="*/ 245 w 320"/>
                <a:gd name="T51" fmla="*/ 170 h 213"/>
                <a:gd name="T52" fmla="*/ 256 w 320"/>
                <a:gd name="T53" fmla="*/ 181 h 213"/>
                <a:gd name="T54" fmla="*/ 245 w 320"/>
                <a:gd name="T55" fmla="*/ 192 h 213"/>
                <a:gd name="T56" fmla="*/ 298 w 320"/>
                <a:gd name="T57" fmla="*/ 170 h 213"/>
                <a:gd name="T58" fmla="*/ 275 w 320"/>
                <a:gd name="T59" fmla="*/ 170 h 213"/>
                <a:gd name="T60" fmla="*/ 245 w 320"/>
                <a:gd name="T61" fmla="*/ 149 h 213"/>
                <a:gd name="T62" fmla="*/ 215 w 320"/>
                <a:gd name="T63" fmla="*/ 170 h 213"/>
                <a:gd name="T64" fmla="*/ 94 w 320"/>
                <a:gd name="T65" fmla="*/ 170 h 213"/>
                <a:gd name="T66" fmla="*/ 64 w 320"/>
                <a:gd name="T67" fmla="*/ 149 h 213"/>
                <a:gd name="T68" fmla="*/ 34 w 320"/>
                <a:gd name="T69" fmla="*/ 170 h 213"/>
                <a:gd name="T70" fmla="*/ 21 w 320"/>
                <a:gd name="T71" fmla="*/ 170 h 213"/>
                <a:gd name="T72" fmla="*/ 21 w 320"/>
                <a:gd name="T73" fmla="*/ 21 h 213"/>
                <a:gd name="T74" fmla="*/ 213 w 320"/>
                <a:gd name="T75" fmla="*/ 21 h 213"/>
                <a:gd name="T76" fmla="*/ 213 w 320"/>
                <a:gd name="T77" fmla="*/ 117 h 213"/>
                <a:gd name="T78" fmla="*/ 224 w 320"/>
                <a:gd name="T79" fmla="*/ 128 h 213"/>
                <a:gd name="T80" fmla="*/ 234 w 320"/>
                <a:gd name="T81" fmla="*/ 117 h 213"/>
                <a:gd name="T82" fmla="*/ 234 w 320"/>
                <a:gd name="T83" fmla="*/ 85 h 213"/>
                <a:gd name="T84" fmla="*/ 288 w 320"/>
                <a:gd name="T85" fmla="*/ 85 h 213"/>
                <a:gd name="T86" fmla="*/ 298 w 320"/>
                <a:gd name="T87" fmla="*/ 96 h 213"/>
                <a:gd name="T88" fmla="*/ 298 w 320"/>
                <a:gd name="T89" fmla="*/ 17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0" h="213">
                  <a:moveTo>
                    <a:pt x="288" y="64"/>
                  </a:moveTo>
                  <a:cubicBezTo>
                    <a:pt x="234" y="64"/>
                    <a:pt x="234" y="64"/>
                    <a:pt x="234" y="64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38" y="204"/>
                    <a:pt x="50" y="213"/>
                    <a:pt x="64" y="213"/>
                  </a:cubicBezTo>
                  <a:cubicBezTo>
                    <a:pt x="78" y="213"/>
                    <a:pt x="89" y="204"/>
                    <a:pt x="94" y="192"/>
                  </a:cubicBezTo>
                  <a:cubicBezTo>
                    <a:pt x="215" y="192"/>
                    <a:pt x="215" y="192"/>
                    <a:pt x="215" y="192"/>
                  </a:cubicBezTo>
                  <a:cubicBezTo>
                    <a:pt x="219" y="204"/>
                    <a:pt x="231" y="213"/>
                    <a:pt x="245" y="213"/>
                  </a:cubicBezTo>
                  <a:cubicBezTo>
                    <a:pt x="259" y="213"/>
                    <a:pt x="271" y="204"/>
                    <a:pt x="275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5" y="192"/>
                    <a:pt x="320" y="187"/>
                    <a:pt x="320" y="181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78"/>
                    <a:pt x="305" y="64"/>
                    <a:pt x="288" y="64"/>
                  </a:cubicBezTo>
                  <a:close/>
                  <a:moveTo>
                    <a:pt x="64" y="192"/>
                  </a:moveTo>
                  <a:cubicBezTo>
                    <a:pt x="58" y="192"/>
                    <a:pt x="53" y="187"/>
                    <a:pt x="53" y="181"/>
                  </a:cubicBezTo>
                  <a:cubicBezTo>
                    <a:pt x="53" y="175"/>
                    <a:pt x="58" y="170"/>
                    <a:pt x="64" y="170"/>
                  </a:cubicBezTo>
                  <a:cubicBezTo>
                    <a:pt x="70" y="170"/>
                    <a:pt x="74" y="175"/>
                    <a:pt x="74" y="181"/>
                  </a:cubicBezTo>
                  <a:cubicBezTo>
                    <a:pt x="74" y="187"/>
                    <a:pt x="70" y="192"/>
                    <a:pt x="64" y="192"/>
                  </a:cubicBezTo>
                  <a:close/>
                  <a:moveTo>
                    <a:pt x="245" y="192"/>
                  </a:moveTo>
                  <a:cubicBezTo>
                    <a:pt x="239" y="192"/>
                    <a:pt x="234" y="187"/>
                    <a:pt x="234" y="181"/>
                  </a:cubicBezTo>
                  <a:cubicBezTo>
                    <a:pt x="234" y="175"/>
                    <a:pt x="239" y="170"/>
                    <a:pt x="245" y="170"/>
                  </a:cubicBezTo>
                  <a:cubicBezTo>
                    <a:pt x="251" y="170"/>
                    <a:pt x="256" y="175"/>
                    <a:pt x="256" y="181"/>
                  </a:cubicBezTo>
                  <a:cubicBezTo>
                    <a:pt x="256" y="187"/>
                    <a:pt x="251" y="192"/>
                    <a:pt x="245" y="192"/>
                  </a:cubicBezTo>
                  <a:close/>
                  <a:moveTo>
                    <a:pt x="298" y="170"/>
                  </a:moveTo>
                  <a:cubicBezTo>
                    <a:pt x="275" y="170"/>
                    <a:pt x="275" y="170"/>
                    <a:pt x="275" y="170"/>
                  </a:cubicBezTo>
                  <a:cubicBezTo>
                    <a:pt x="271" y="158"/>
                    <a:pt x="259" y="149"/>
                    <a:pt x="245" y="149"/>
                  </a:cubicBezTo>
                  <a:cubicBezTo>
                    <a:pt x="231" y="149"/>
                    <a:pt x="219" y="158"/>
                    <a:pt x="215" y="170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89" y="158"/>
                    <a:pt x="78" y="149"/>
                    <a:pt x="64" y="149"/>
                  </a:cubicBezTo>
                  <a:cubicBezTo>
                    <a:pt x="50" y="149"/>
                    <a:pt x="38" y="158"/>
                    <a:pt x="34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13" y="123"/>
                    <a:pt x="218" y="128"/>
                    <a:pt x="224" y="128"/>
                  </a:cubicBezTo>
                  <a:cubicBezTo>
                    <a:pt x="230" y="128"/>
                    <a:pt x="234" y="123"/>
                    <a:pt x="234" y="117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94" y="85"/>
                    <a:pt x="298" y="90"/>
                    <a:pt x="298" y="96"/>
                  </a:cubicBezTo>
                  <a:lnTo>
                    <a:pt x="298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28491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7844"/>
            <a:ext cx="8596668" cy="6320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2289"/>
            <a:ext cx="8596668" cy="5168767"/>
          </a:xfrm>
        </p:spPr>
        <p:txBody>
          <a:bodyPr>
            <a:normAutofit fontScale="92500" lnSpcReduction="10000"/>
          </a:bodyPr>
          <a:lstStyle/>
          <a:p>
            <a:pPr indent="398463"/>
            <a:r>
              <a:rPr lang="en-IE" b="1" dirty="0">
                <a:latin typeface="Arial" panose="020B0604020202020204" pitchFamily="34" charset="0"/>
              </a:rPr>
              <a:t>Prepare your Appearance</a:t>
            </a:r>
          </a:p>
          <a:p>
            <a:pPr lvl="2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</a:rPr>
              <a:t>What to wear</a:t>
            </a:r>
          </a:p>
          <a:p>
            <a:pPr lvl="2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</a:rPr>
              <a:t>Other little things – fragrance, cleanness,  jewellery</a:t>
            </a:r>
          </a:p>
          <a:p>
            <a:pPr marL="741363" indent="-396875"/>
            <a:r>
              <a:rPr lang="en-IE" b="1" dirty="0">
                <a:latin typeface="Arial" panose="020B0604020202020204" pitchFamily="34" charset="0"/>
              </a:rPr>
              <a:t>Check the Location (or test your technology beforehand)</a:t>
            </a:r>
          </a:p>
          <a:p>
            <a:pPr marL="1139825" indent="-225425"/>
            <a:r>
              <a:rPr lang="en-US" b="0" i="0" dirty="0">
                <a:solidFill>
                  <a:srgbClr val="595959"/>
                </a:solidFill>
                <a:effectLst/>
                <a:latin typeface="Helvetica Neue"/>
              </a:rPr>
              <a:t>Choose a room that is clean and professional-looking (virtual interview)</a:t>
            </a:r>
            <a:endParaRPr lang="en-IE" b="1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IE" altLang="en-US" sz="1800" b="1" dirty="0">
                <a:latin typeface="Arial" panose="020B0604020202020204" pitchFamily="34" charset="0"/>
              </a:rPr>
              <a:t>Review your skills, experiences and qualifications</a:t>
            </a:r>
          </a:p>
          <a:p>
            <a:pPr lvl="2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</a:rPr>
              <a:t>Check CV, Anticipate questions and identify relevant examples </a:t>
            </a:r>
          </a:p>
          <a:p>
            <a:pPr lvl="2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</a:rPr>
              <a:t>Prepare key selling points</a:t>
            </a:r>
          </a:p>
          <a:p>
            <a:pPr lvl="1">
              <a:lnSpc>
                <a:spcPct val="90000"/>
              </a:lnSpc>
            </a:pPr>
            <a:r>
              <a:rPr lang="en-IE" altLang="en-US" sz="1800" b="1" dirty="0">
                <a:latin typeface="Arial" panose="020B0604020202020204" pitchFamily="34" charset="0"/>
              </a:rPr>
              <a:t>Research the company/firm</a:t>
            </a:r>
          </a:p>
          <a:p>
            <a:pPr lvl="2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</a:rPr>
              <a:t>Websites, reports, articles, contacts with knowledge of the company </a:t>
            </a:r>
            <a:r>
              <a:rPr lang="en-IE" altLang="en-US" sz="1800" dirty="0" err="1">
                <a:latin typeface="Arial" panose="020B0604020202020204" pitchFamily="34" charset="0"/>
              </a:rPr>
              <a:t>etc</a:t>
            </a:r>
            <a:endParaRPr lang="en-IE" altLang="en-US" sz="18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IE" altLang="en-US" sz="1800" b="1" dirty="0">
                <a:latin typeface="Arial" panose="020B0604020202020204" pitchFamily="34" charset="0"/>
              </a:rPr>
              <a:t>Research job and occupational area</a:t>
            </a:r>
          </a:p>
          <a:p>
            <a:pPr lvl="2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</a:rPr>
              <a:t>Job description – or similar</a:t>
            </a:r>
          </a:p>
          <a:p>
            <a:pPr lvl="2">
              <a:lnSpc>
                <a:spcPct val="90000"/>
              </a:lnSpc>
            </a:pPr>
            <a:r>
              <a:rPr lang="en-IE" altLang="en-US" sz="1800" dirty="0">
                <a:latin typeface="Arial" panose="020B0604020202020204" pitchFamily="34" charset="0"/>
              </a:rPr>
              <a:t>Current issues</a:t>
            </a:r>
          </a:p>
          <a:p>
            <a:pPr lvl="1">
              <a:lnSpc>
                <a:spcPct val="90000"/>
              </a:lnSpc>
            </a:pPr>
            <a:r>
              <a:rPr lang="en-IE" altLang="en-US" sz="1800" b="1" dirty="0">
                <a:latin typeface="Arial" panose="020B0604020202020204" pitchFamily="34" charset="0"/>
              </a:rPr>
              <a:t>Prepare your questions</a:t>
            </a:r>
          </a:p>
          <a:p>
            <a:pPr lvl="1">
              <a:lnSpc>
                <a:spcPct val="90000"/>
              </a:lnSpc>
            </a:pPr>
            <a:r>
              <a:rPr lang="en-IE" altLang="en-US" sz="1800" b="1" dirty="0">
                <a:latin typeface="Arial" panose="020B0604020202020204" pitchFamily="34" charset="0"/>
              </a:rPr>
              <a:t>Practice</a:t>
            </a:r>
          </a:p>
          <a:p>
            <a:pPr lvl="1">
              <a:lnSpc>
                <a:spcPct val="90000"/>
              </a:lnSpc>
            </a:pPr>
            <a:endParaRPr lang="en-IE" altLang="en-US" sz="2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2064"/>
            <a:ext cx="8596668" cy="76681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The Interview Experience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9784"/>
            <a:ext cx="8596668" cy="526501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on time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Familiarize yourself with your surrounding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 extra copy of your CV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polite everyone you meet from the time you walk in the door to when you leave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Introduce yourself </a:t>
            </a:r>
          </a:p>
          <a:p>
            <a:pPr indent="317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Watch your body language (eye contact, handshake)</a:t>
            </a:r>
          </a:p>
          <a:p>
            <a:pPr indent="317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Keep your introduction short &amp; concise</a:t>
            </a:r>
          </a:p>
          <a:p>
            <a:pPr indent="317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Focus on qualifications</a:t>
            </a:r>
          </a:p>
          <a:p>
            <a:pPr indent="317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Be prepared for follow-up questions</a:t>
            </a:r>
          </a:p>
          <a:p>
            <a:r>
              <a:rPr lang="en-US" dirty="0"/>
              <a:t>Keep all of your mobile and other electronic devices turned completely off or in silent mode.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REMEMBER: Manners Matters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2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9479"/>
            <a:ext cx="8596668" cy="77643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Answering Interview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3619"/>
            <a:ext cx="8721847" cy="5380074"/>
          </a:xfrm>
        </p:spPr>
        <p:txBody>
          <a:bodyPr>
            <a:noAutofit/>
          </a:bodyPr>
          <a:lstStyle/>
          <a:p>
            <a:pPr fontAlgn="base"/>
            <a:r>
              <a:rPr lang="en-US" b="1" dirty="0"/>
              <a:t>Ask for clarification</a:t>
            </a:r>
            <a:r>
              <a:rPr lang="en-US" dirty="0"/>
              <a:t> if needed. </a:t>
            </a:r>
          </a:p>
          <a:p>
            <a:pPr fontAlgn="base"/>
            <a:r>
              <a:rPr lang="en-US" b="1" dirty="0"/>
              <a:t>Be honest</a:t>
            </a:r>
            <a:r>
              <a:rPr lang="en-US" dirty="0"/>
              <a:t>. Never embellish your past accomplishments or claim a skill you do not have. </a:t>
            </a:r>
          </a:p>
          <a:p>
            <a:pPr fontAlgn="base"/>
            <a:r>
              <a:rPr lang="en-US" b="1" dirty="0"/>
              <a:t>Stay true to your message</a:t>
            </a:r>
            <a:r>
              <a:rPr lang="en-US" dirty="0"/>
              <a:t>. Focus on the reasons the company should hire you; Use 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/>
              <a:t> </a:t>
            </a:r>
            <a:r>
              <a:rPr lang="en-US" b="1" dirty="0">
                <a:hlinkClick r:id="rId2"/>
              </a:rPr>
              <a:t>STAR method</a:t>
            </a:r>
            <a:r>
              <a:rPr lang="en-US" dirty="0"/>
              <a:t> whenever possible.</a:t>
            </a:r>
          </a:p>
          <a:p>
            <a:pPr fontAlgn="base"/>
            <a:r>
              <a:rPr lang="en-US" b="1" dirty="0"/>
              <a:t>Always answer questions with your audience in mind</a:t>
            </a:r>
            <a:r>
              <a:rPr lang="en-US" dirty="0"/>
              <a:t>. </a:t>
            </a:r>
          </a:p>
          <a:p>
            <a:pPr fontAlgn="base"/>
            <a:r>
              <a:rPr lang="en-US" b="1" dirty="0"/>
              <a:t>Avoid topics that can get you into trouble</a:t>
            </a:r>
            <a:r>
              <a:rPr lang="en-US" dirty="0"/>
              <a:t>. These typically include things in your personal life, such as your marital status, age, religion, or political beliefs.</a:t>
            </a:r>
          </a:p>
          <a:p>
            <a:pPr fontAlgn="base"/>
            <a:r>
              <a:rPr lang="en-US" b="1" dirty="0"/>
              <a:t>Use clear and concise language</a:t>
            </a:r>
            <a:r>
              <a:rPr lang="en-US" dirty="0"/>
              <a:t>. Speak slowly and carefully to make sure your words are being understood. Pause when necessary </a:t>
            </a:r>
          </a:p>
          <a:p>
            <a:pPr fontAlgn="base"/>
            <a:r>
              <a:rPr lang="en-US" b="1" dirty="0"/>
              <a:t>Seek feedback</a:t>
            </a:r>
            <a:r>
              <a:rPr lang="en-US" dirty="0"/>
              <a:t>. Ask the hiring manager if you have provided the level of detail needed to fully answer the question.</a:t>
            </a:r>
          </a:p>
          <a:p>
            <a:pPr marL="0" indent="0" fontAlgn="base">
              <a:buNone/>
            </a:pPr>
            <a:r>
              <a:rPr lang="en-US" dirty="0"/>
              <a:t>REMEMBER: Watch your Body Language </a:t>
            </a:r>
          </a:p>
        </p:txBody>
      </p:sp>
    </p:spTree>
    <p:extLst>
      <p:ext uri="{BB962C8B-B14F-4D97-AF65-F5344CB8AC3E}">
        <p14:creationId xmlns:p14="http://schemas.microsoft.com/office/powerpoint/2010/main" val="824407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4765</TotalTime>
  <Words>980</Words>
  <Application>Microsoft Office PowerPoint</Application>
  <PresentationFormat>Widescreen</PresentationFormat>
  <Paragraphs>157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Helvetica Neue</vt:lpstr>
      <vt:lpstr>National2</vt:lpstr>
      <vt:lpstr>Trebuchet MS</vt:lpstr>
      <vt:lpstr>Verdana</vt:lpstr>
      <vt:lpstr>Wingdings</vt:lpstr>
      <vt:lpstr>Wingdings 2</vt:lpstr>
      <vt:lpstr>Wingdings 3</vt:lpstr>
      <vt:lpstr>Facet</vt:lpstr>
      <vt:lpstr>Job Seeking Experience</vt:lpstr>
      <vt:lpstr>Overview</vt:lpstr>
      <vt:lpstr>What skills do you seek in your fresh graduate recruits? (please choose top 4)</vt:lpstr>
      <vt:lpstr>PowerPoint Presentation</vt:lpstr>
      <vt:lpstr>Applying for a Job</vt:lpstr>
      <vt:lpstr>Ideal CV </vt:lpstr>
      <vt:lpstr>Preparing for Interviews</vt:lpstr>
      <vt:lpstr>The Interview Experience </vt:lpstr>
      <vt:lpstr>Answering Interview Questions</vt:lpstr>
      <vt:lpstr>PowerPoint Presentation</vt:lpstr>
      <vt:lpstr>Please choose top 4 traits you look for during a job interview</vt:lpstr>
      <vt:lpstr>PowerPoint Presentation</vt:lpstr>
      <vt:lpstr>Please choose 4 actions that candidate did during the interview process that you find disturbing</vt:lpstr>
      <vt:lpstr>PowerPoint Presentation</vt:lpstr>
      <vt:lpstr>Let’s Practice</vt:lpstr>
      <vt:lpstr>Career Advices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Sehati-HR</cp:lastModifiedBy>
  <cp:revision>42</cp:revision>
  <dcterms:created xsi:type="dcterms:W3CDTF">2019-10-03T03:18:55Z</dcterms:created>
  <dcterms:modified xsi:type="dcterms:W3CDTF">2020-09-24T07:54:12Z</dcterms:modified>
</cp:coreProperties>
</file>